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61" r:id="rId2"/>
    <p:sldId id="624" r:id="rId3"/>
    <p:sldId id="625" r:id="rId4"/>
    <p:sldId id="626" r:id="rId5"/>
    <p:sldId id="627" r:id="rId6"/>
    <p:sldId id="617" r:id="rId7"/>
    <p:sldId id="378" r:id="rId8"/>
    <p:sldId id="628" r:id="rId9"/>
    <p:sldId id="629" r:id="rId10"/>
    <p:sldId id="379" r:id="rId11"/>
    <p:sldId id="380" r:id="rId12"/>
    <p:sldId id="381" r:id="rId13"/>
    <p:sldId id="382" r:id="rId14"/>
    <p:sldId id="354" r:id="rId15"/>
    <p:sldId id="355" r:id="rId16"/>
    <p:sldId id="383" r:id="rId17"/>
    <p:sldId id="384" r:id="rId18"/>
    <p:sldId id="619" r:id="rId19"/>
    <p:sldId id="620" r:id="rId20"/>
    <p:sldId id="385" r:id="rId21"/>
    <p:sldId id="618" r:id="rId22"/>
    <p:sldId id="389" r:id="rId23"/>
    <p:sldId id="430" r:id="rId24"/>
    <p:sldId id="465" r:id="rId25"/>
    <p:sldId id="466" r:id="rId26"/>
    <p:sldId id="483" r:id="rId27"/>
    <p:sldId id="621" r:id="rId28"/>
    <p:sldId id="622" r:id="rId29"/>
    <p:sldId id="623" r:id="rId30"/>
    <p:sldId id="435" r:id="rId31"/>
    <p:sldId id="630" r:id="rId32"/>
    <p:sldId id="631" r:id="rId33"/>
    <p:sldId id="632" r:id="rId34"/>
    <p:sldId id="633" r:id="rId35"/>
    <p:sldId id="634" r:id="rId36"/>
    <p:sldId id="484" r:id="rId37"/>
    <p:sldId id="427" r:id="rId38"/>
    <p:sldId id="635" r:id="rId39"/>
    <p:sldId id="467" r:id="rId40"/>
    <p:sldId id="450" r:id="rId41"/>
    <p:sldId id="636" r:id="rId42"/>
    <p:sldId id="637" r:id="rId43"/>
    <p:sldId id="393" r:id="rId44"/>
    <p:sldId id="638" r:id="rId45"/>
    <p:sldId id="639" r:id="rId46"/>
    <p:sldId id="613" r:id="rId47"/>
    <p:sldId id="486" r:id="rId48"/>
    <p:sldId id="451" r:id="rId49"/>
    <p:sldId id="487" r:id="rId50"/>
    <p:sldId id="452" r:id="rId51"/>
    <p:sldId id="436" r:id="rId52"/>
    <p:sldId id="492" r:id="rId53"/>
    <p:sldId id="491" r:id="rId54"/>
    <p:sldId id="438" r:id="rId55"/>
    <p:sldId id="614" r:id="rId56"/>
    <p:sldId id="615" r:id="rId57"/>
    <p:sldId id="493" r:id="rId58"/>
    <p:sldId id="494" r:id="rId59"/>
    <p:sldId id="401" r:id="rId60"/>
    <p:sldId id="469" r:id="rId61"/>
    <p:sldId id="453" r:id="rId62"/>
    <p:sldId id="455" r:id="rId63"/>
    <p:sldId id="460" r:id="rId64"/>
    <p:sldId id="402" r:id="rId65"/>
    <p:sldId id="406" r:id="rId66"/>
    <p:sldId id="424" r:id="rId67"/>
    <p:sldId id="495" r:id="rId68"/>
    <p:sldId id="496" r:id="rId69"/>
    <p:sldId id="497" r:id="rId70"/>
    <p:sldId id="457" r:id="rId71"/>
    <p:sldId id="471" r:id="rId72"/>
    <p:sldId id="458" r:id="rId73"/>
    <p:sldId id="444" r:id="rId74"/>
    <p:sldId id="489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o, Wei-Lun" initials="CW" lastIdx="4" clrIdx="0">
    <p:extLst>
      <p:ext uri="{19B8F6BF-5375-455C-9EA6-DF929625EA0E}">
        <p15:presenceInfo xmlns:p15="http://schemas.microsoft.com/office/powerpoint/2012/main" userId="S-1-5-21-2978849671-3447107804-1146194034-2555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12"/>
    <p:restoredTop sz="78899"/>
  </p:normalViewPr>
  <p:slideViewPr>
    <p:cSldViewPr snapToGrid="0" snapToObjects="1">
      <p:cViewPr varScale="1">
        <p:scale>
          <a:sx n="135" d="100"/>
          <a:sy n="135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E9EA88-CDB8-5740-9EFC-694193B327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73A175-5696-B54B-8914-C072FC0DB2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8AC04-A67D-B24C-8E12-8FB56FC05672}" type="datetimeFigureOut">
              <a:rPr lang="en-US" smtClean="0"/>
              <a:t>8/31/20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78DE9-D626-CD46-9744-6BF9484F60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2EA5D-6244-A840-989B-3FF66F3C2C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0F412-BB42-714A-9F06-5752E0C7A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00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3F71F-EE20-0840-B448-C2CC2398DE46}" type="datetimeFigureOut">
              <a:rPr lang="en-US" smtClean="0"/>
              <a:t>8/31/20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8E0E4-2FF9-D642-903E-D1AE3C9B5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01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08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Chase vs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8E0E4-2FF9-D642-903E-D1AE3C9B5C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39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Tic-tac-toe vs car driving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8E0E4-2FF9-D642-903E-D1AE3C9B5C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91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81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8E0E4-2FF9-D642-903E-D1AE3C9B5C1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43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90 * (2^30-1) + 30 * 2^29 = 145 billion</a:t>
            </a:r>
          </a:p>
          <a:p>
            <a:r>
              <a:rPr lang="en-US">
                <a:latin typeface="Arial" charset="0"/>
              </a:rPr>
              <a:t>2^29 = 536 870 912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76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90 * (2^30-1) + 30 * 2^29 = 145 billion</a:t>
            </a:r>
          </a:p>
          <a:p>
            <a:r>
              <a:rPr lang="en-US">
                <a:latin typeface="Arial" charset="0"/>
              </a:rPr>
              <a:t>2^29 = 536 870 912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24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8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56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6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4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BF976-CDF6-7342-92B0-4EE4E24C2D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64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BF976-CDF6-7342-92B0-4EE4E24C2D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83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BF976-CDF6-7342-92B0-4EE4E24C2D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74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BF976-CDF6-7342-92B0-4EE4E24C2D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17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Puzzle vs  Poker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8E0E4-2FF9-D642-903E-D1AE3C9B5C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04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Solitare</a:t>
            </a:r>
            <a:r>
              <a:rPr lang="en-US" dirty="0"/>
              <a:t> vs autonomous driver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BF976-CDF6-7342-92B0-4EE4E24C2D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90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pinnacle game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 is a single-player sliding block puzzle game designed by the Italian web developer Gabriele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Cirulli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game's objective is to slide numbered tiles on a grid to combine them to create a tile with the number 2048.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Stochastic: you don’t’ know where the next “2” will show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BF976-CDF6-7342-92B0-4EE4E24C2D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20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BF976-CDF6-7342-92B0-4EE4E24C2D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7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91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5A2A7-066E-9046-8121-95F264DCE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E8D3-1287-3744-8FAF-4A40CD8A8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45640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B578A5-C01B-5746-8F37-A8507C26D5D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85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23303-7D4B-6B4F-B80C-1ED0C4CFC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640" y="1681163"/>
            <a:ext cx="5702935" cy="456555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4AFBE-D4EB-0E40-8B47-1079AF3A6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4640" y="2505075"/>
            <a:ext cx="5702935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B0DBDC-D697-2741-A295-168C772A4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6400" y="1681163"/>
            <a:ext cx="5762879" cy="456544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E66BE-92C4-FC4C-AC21-FE8A32C96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6400" y="2505075"/>
            <a:ext cx="5762880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C15DA5-5933-2E4C-893D-A908BD32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F5A316-8BF4-6148-A76F-D966A9DBE32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0FDD41-D99A-A14A-836E-655A91E30D8C}"/>
              </a:ext>
            </a:extLst>
          </p:cNvPr>
          <p:cNvCxnSpPr>
            <a:cxnSpLocks/>
          </p:cNvCxnSpPr>
          <p:nvPr userDrawn="1"/>
        </p:nvCxnSpPr>
        <p:spPr>
          <a:xfrm>
            <a:off x="6145428" y="1681163"/>
            <a:ext cx="0" cy="450850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A03C1A-2431-1A4A-8332-630616C534BD}"/>
              </a:ext>
            </a:extLst>
          </p:cNvPr>
          <p:cNvCxnSpPr>
            <a:cxnSpLocks/>
          </p:cNvCxnSpPr>
          <p:nvPr userDrawn="1"/>
        </p:nvCxnSpPr>
        <p:spPr>
          <a:xfrm>
            <a:off x="234696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D423DE-EE3D-144E-8305-FAD82E00DC73}"/>
              </a:ext>
            </a:extLst>
          </p:cNvPr>
          <p:cNvCxnSpPr>
            <a:cxnSpLocks/>
          </p:cNvCxnSpPr>
          <p:nvPr userDrawn="1"/>
        </p:nvCxnSpPr>
        <p:spPr>
          <a:xfrm>
            <a:off x="6256401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7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84DFD9-2B07-AE4F-9A3C-2EEFC6FB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2471FE-D852-2441-85E8-46B1B30A4C7F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18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874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F32A6-A96D-DA45-A47A-D02A0A9F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DD3DD-323F-6F4A-9A75-123C3C9D6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21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i.berkeley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2048game.com/" TargetMode="Externa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8843" y="1263375"/>
            <a:ext cx="12192000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CSE 3521: </a:t>
            </a:r>
            <a:br>
              <a:rPr lang="en-US" dirty="0"/>
            </a:br>
            <a:r>
              <a:rPr lang="en-US" dirty="0"/>
              <a:t>Introduction to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2"/>
            <a:ext cx="5867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9" tIns="45719" rIns="91439" bIns="45719">
            <a:spAutoFit/>
          </a:bodyPr>
          <a:lstStyle/>
          <a:p>
            <a:pPr>
              <a:spcBef>
                <a:spcPct val="50000"/>
              </a:spcBef>
            </a:pPr>
            <a:endParaRPr lang="en-US" sz="2400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-28625" y="6479233"/>
            <a:ext cx="6202018" cy="26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dirty="0">
                <a:latin typeface="Calibri"/>
                <a:cs typeface="Calibri"/>
              </a:rPr>
              <a:t>[These slides are partially adapted from </a:t>
            </a:r>
            <a:r>
              <a:rPr lang="en-US" sz="1100" dirty="0">
                <a:cs typeface="Calibri"/>
              </a:rPr>
              <a:t>the </a:t>
            </a:r>
            <a:r>
              <a:rPr lang="en-US" sz="1100" dirty="0">
                <a:cs typeface="Calibri"/>
                <a:hlinkClick r:id="rId3"/>
              </a:rPr>
              <a:t>UC Berkeley. </a:t>
            </a:r>
            <a:r>
              <a:rPr lang="en-US" sz="1100" dirty="0">
                <a:latin typeface="Calibri"/>
                <a:cs typeface="Calibri"/>
                <a:hlinkClick r:id="rId3"/>
              </a:rPr>
              <a:t>CS188 Intro to AI</a:t>
            </a:r>
            <a:r>
              <a:rPr lang="en-US" sz="1100" dirty="0">
                <a:latin typeface="Calibri"/>
                <a:cs typeface="Calibri"/>
              </a:rPr>
              <a:t> at UC Berkeley]</a:t>
            </a:r>
          </a:p>
        </p:txBody>
      </p:sp>
      <p:pic>
        <p:nvPicPr>
          <p:cNvPr id="26625" name="Picture 1" descr="C:\Temp\ketrina\Lecture1-Introduct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2384" y="2466283"/>
            <a:ext cx="5245344" cy="23426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732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2C98E-1496-0C48-86C0-F9410C22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8891C-E3DE-794A-86C8-D22065EBE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en-US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Six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 common properties to distinguish environments (not exhaustive) </a:t>
            </a:r>
          </a:p>
          <a:p>
            <a:pPr lvl="1">
              <a:lnSpc>
                <a:spcPts val="32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Fully observable vs Partially observable</a:t>
            </a:r>
          </a:p>
          <a:p>
            <a:pPr lvl="1">
              <a:lnSpc>
                <a:spcPts val="32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Single agent vs Multiagent</a:t>
            </a:r>
          </a:p>
          <a:p>
            <a:pPr lvl="1">
              <a:lnSpc>
                <a:spcPts val="32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Deterministic vs Stochastic</a:t>
            </a:r>
          </a:p>
          <a:p>
            <a:pPr lvl="1">
              <a:lnSpc>
                <a:spcPts val="32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Episodic vs Sequential</a:t>
            </a:r>
          </a:p>
          <a:p>
            <a:pPr lvl="1">
              <a:lnSpc>
                <a:spcPts val="32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Static vs Dynamic</a:t>
            </a:r>
          </a:p>
          <a:p>
            <a:pPr lvl="1">
              <a:lnSpc>
                <a:spcPts val="32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Discrete vs Continuous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3386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1C49-CB91-3841-954B-32C9BB7F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Observable vs Partially Observable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A2CC5-EEFB-1243-B75D-F3F158FB8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ea typeface="Times New Roman"/>
                <a:cs typeface="Times New Roman"/>
                <a:sym typeface="Times New Roman"/>
              </a:rPr>
              <a:t>Fully observable </a:t>
            </a:r>
          </a:p>
          <a:p>
            <a:pPr lvl="1"/>
            <a:r>
              <a:rPr lang="en-US" sz="2000" dirty="0">
                <a:ea typeface="Times New Roman"/>
                <a:cs typeface="Times New Roman"/>
                <a:sym typeface="Times New Roman"/>
              </a:rPr>
              <a:t>Agent is able to sense everything in the environment</a:t>
            </a:r>
          </a:p>
          <a:p>
            <a:endParaRPr lang="en-US" sz="2400" b="1" dirty="0">
              <a:ea typeface="Times New Roman"/>
              <a:cs typeface="Times New Roman"/>
              <a:sym typeface="Times New Roman"/>
            </a:endParaRPr>
          </a:p>
          <a:p>
            <a:endParaRPr lang="en-US" sz="2400" b="1" dirty="0">
              <a:ea typeface="Times New Roman"/>
              <a:cs typeface="Times New Roman"/>
              <a:sym typeface="Times New Roman"/>
            </a:endParaRPr>
          </a:p>
          <a:p>
            <a:pPr marL="0" indent="0">
              <a:buNone/>
            </a:pPr>
            <a:br>
              <a:rPr lang="en-US" sz="2400" b="1" dirty="0">
                <a:ea typeface="Times New Roman"/>
                <a:cs typeface="Times New Roman"/>
                <a:sym typeface="Times New Roman"/>
              </a:rPr>
            </a:br>
            <a:endParaRPr lang="en-US" sz="2400" b="1" dirty="0">
              <a:ea typeface="Times New Roman"/>
              <a:cs typeface="Times New Roman"/>
              <a:sym typeface="Times New Roman"/>
            </a:endParaRPr>
          </a:p>
          <a:p>
            <a:r>
              <a:rPr lang="en-US" sz="2400" dirty="0">
                <a:ea typeface="Times New Roman"/>
                <a:cs typeface="Times New Roman"/>
                <a:sym typeface="Times New Roman"/>
              </a:rPr>
              <a:t>Partially observable</a:t>
            </a:r>
            <a:r>
              <a:rPr lang="en-US" sz="2400" b="1" dirty="0">
                <a:ea typeface="Times New Roman"/>
                <a:cs typeface="Times New Roman"/>
                <a:sym typeface="Times New Roman"/>
              </a:rPr>
              <a:t> </a:t>
            </a:r>
          </a:p>
          <a:p>
            <a:pPr lvl="1"/>
            <a:r>
              <a:rPr lang="en-US" sz="2000" dirty="0">
                <a:ea typeface="Times New Roman"/>
                <a:cs typeface="Times New Roman"/>
                <a:sym typeface="Times New Roman"/>
              </a:rPr>
              <a:t>noisy, inaccurate, or incomplete sensors</a:t>
            </a:r>
          </a:p>
          <a:p>
            <a:endParaRPr lang="en-US" dirty="0">
              <a:ea typeface="Times New Roman"/>
              <a:cs typeface="Times New Roman"/>
              <a:sym typeface="Times New Roman"/>
            </a:endParaRPr>
          </a:p>
          <a:p>
            <a:endParaRPr lang="en-US" dirty="0"/>
          </a:p>
        </p:txBody>
      </p:sp>
      <p:pic>
        <p:nvPicPr>
          <p:cNvPr id="4" name="picture-16.jpeg" descr="picture-16.jpeg">
            <a:extLst>
              <a:ext uri="{FF2B5EF4-FFF2-40B4-BE49-F238E27FC236}">
                <a16:creationId xmlns:a16="http://schemas.microsoft.com/office/drawing/2014/main" id="{ABE9D5D6-E610-6941-A004-E3EADBE7CCB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6255" y="2604651"/>
            <a:ext cx="5514110" cy="1173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-17.jpeg" descr="picture-17.jpeg">
            <a:extLst>
              <a:ext uri="{FF2B5EF4-FFF2-40B4-BE49-F238E27FC236}">
                <a16:creationId xmlns:a16="http://schemas.microsoft.com/office/drawing/2014/main" id="{B9A3718A-C175-2149-AF70-B5456CDD59A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18" y="4976553"/>
            <a:ext cx="3078481" cy="16274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16085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1C49-CB91-3841-954B-32C9BB7F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Agent vs Multiagent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A2CC5-EEFB-1243-B75D-F3F158FB8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a typeface="Times New Roman"/>
                <a:cs typeface="Times New Roman"/>
                <a:sym typeface="Times New Roman"/>
              </a:rPr>
              <a:t>Single Agent </a:t>
            </a:r>
          </a:p>
          <a:p>
            <a:pPr lvl="1"/>
            <a:r>
              <a:rPr lang="en-US" sz="2000" dirty="0">
                <a:ea typeface="Times New Roman"/>
                <a:cs typeface="Times New Roman"/>
                <a:sym typeface="Times New Roman"/>
              </a:rPr>
              <a:t>Self-explanatory</a:t>
            </a:r>
          </a:p>
          <a:p>
            <a:pPr marL="457200" lvl="1" indent="0">
              <a:buNone/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pPr marL="457200" lvl="1" indent="0">
              <a:buNone/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r>
              <a:rPr lang="en-US" sz="2400" dirty="0">
                <a:ea typeface="Times New Roman"/>
                <a:cs typeface="Times New Roman"/>
                <a:sym typeface="Times New Roman"/>
              </a:rPr>
              <a:t>Multiagent</a:t>
            </a:r>
          </a:p>
          <a:p>
            <a:pPr lvl="1">
              <a:lnSpc>
                <a:spcPts val="2900"/>
              </a:lnSpc>
            </a:pPr>
            <a:r>
              <a:rPr lang="en-US" sz="2000" dirty="0">
                <a:ea typeface="Times New Roman"/>
                <a:cs typeface="Times New Roman"/>
                <a:sym typeface="Times New Roman"/>
              </a:rPr>
              <a:t>Task involves more than one agent</a:t>
            </a:r>
          </a:p>
          <a:p>
            <a:pPr lvl="1">
              <a:lnSpc>
                <a:spcPts val="2900"/>
              </a:lnSpc>
            </a:pPr>
            <a:r>
              <a:rPr lang="en-US" sz="2000" dirty="0">
                <a:ea typeface="Times New Roman"/>
                <a:cs typeface="Times New Roman"/>
                <a:sym typeface="Times New Roman"/>
              </a:rPr>
              <a:t>Each with its own performance measure</a:t>
            </a:r>
          </a:p>
          <a:p>
            <a:pPr lvl="1">
              <a:lnSpc>
                <a:spcPts val="2900"/>
              </a:lnSpc>
            </a:pPr>
            <a:r>
              <a:rPr lang="en-US" sz="2000" dirty="0">
                <a:ea typeface="Times New Roman"/>
                <a:cs typeface="Times New Roman"/>
                <a:sym typeface="Times New Roman"/>
              </a:rPr>
              <a:t>May be competitive (measures are opposed) or cooperative (measures are aligned)</a:t>
            </a:r>
          </a:p>
          <a:p>
            <a:pPr lvl="1">
              <a:lnSpc>
                <a:spcPts val="2900"/>
              </a:lnSpc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endParaRPr lang="en-US" sz="2400" dirty="0">
              <a:ea typeface="Times New Roman"/>
              <a:cs typeface="Times New Roman"/>
              <a:sym typeface="Times New Roman"/>
            </a:endParaRPr>
          </a:p>
          <a:p>
            <a:endParaRPr lang="en-US" sz="2400" dirty="0"/>
          </a:p>
        </p:txBody>
      </p:sp>
      <p:pic>
        <p:nvPicPr>
          <p:cNvPr id="6" name="picture-20.jpeg" descr="picture-20.jpeg">
            <a:extLst>
              <a:ext uri="{FF2B5EF4-FFF2-40B4-BE49-F238E27FC236}">
                <a16:creationId xmlns:a16="http://schemas.microsoft.com/office/drawing/2014/main" id="{9733AF9C-6A14-3946-A472-AA14DC4B24D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15427" y="1612906"/>
            <a:ext cx="1948064" cy="1568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-19.jpeg" descr="picture-19.jpeg">
            <a:extLst>
              <a:ext uri="{FF2B5EF4-FFF2-40B4-BE49-F238E27FC236}">
                <a16:creationId xmlns:a16="http://schemas.microsoft.com/office/drawing/2014/main" id="{B7260636-E52D-194B-AEF6-B0795F90F79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81019" y="5233693"/>
            <a:ext cx="2314981" cy="12410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7097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1C49-CB91-3841-954B-32C9BB7F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 Stochastic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A2CC5-EEFB-1243-B75D-F3F158FB8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en-US" sz="2400" dirty="0">
                <a:ea typeface="Times New Roman"/>
                <a:cs typeface="Times New Roman"/>
                <a:sym typeface="Times New Roman"/>
              </a:rPr>
              <a:t>Deterministic </a:t>
            </a:r>
          </a:p>
          <a:p>
            <a:pPr lvl="1">
              <a:lnSpc>
                <a:spcPts val="3200"/>
              </a:lnSpc>
            </a:pPr>
            <a:r>
              <a:rPr lang="en-US" sz="2000" dirty="0">
                <a:ea typeface="Times New Roman"/>
                <a:cs typeface="Times New Roman"/>
                <a:sym typeface="Times New Roman"/>
              </a:rPr>
              <a:t>Next state of the world is fully determined by current state + agent action</a:t>
            </a:r>
          </a:p>
          <a:p>
            <a:pPr lvl="1">
              <a:lnSpc>
                <a:spcPts val="3200"/>
              </a:lnSpc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pPr marL="457200" lvl="1" indent="0">
              <a:lnSpc>
                <a:spcPts val="3200"/>
              </a:lnSpc>
              <a:buNone/>
            </a:pPr>
            <a:br>
              <a:rPr lang="en-US" dirty="0">
                <a:ea typeface="Times New Roman"/>
                <a:cs typeface="Times New Roman"/>
                <a:sym typeface="Times New Roman"/>
              </a:rPr>
            </a:br>
            <a:endParaRPr lang="en-US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3200"/>
              </a:lnSpc>
            </a:pPr>
            <a:r>
              <a:rPr lang="en-US" sz="2400" dirty="0">
                <a:ea typeface="Times New Roman"/>
                <a:cs typeface="Times New Roman"/>
                <a:sym typeface="Times New Roman"/>
              </a:rPr>
              <a:t>Stochastic </a:t>
            </a:r>
          </a:p>
          <a:p>
            <a:pPr lvl="1">
              <a:lnSpc>
                <a:spcPts val="3200"/>
              </a:lnSpc>
            </a:pPr>
            <a:r>
              <a:rPr lang="en-US" sz="2000" dirty="0">
                <a:ea typeface="Times New Roman"/>
                <a:cs typeface="Times New Roman"/>
                <a:sym typeface="Times New Roman"/>
              </a:rPr>
              <a:t>it’s not deterministic</a:t>
            </a:r>
          </a:p>
          <a:p>
            <a:endParaRPr lang="en-US" sz="2400" dirty="0"/>
          </a:p>
        </p:txBody>
      </p:sp>
      <p:pic>
        <p:nvPicPr>
          <p:cNvPr id="10" name="picture-21.jpeg" descr="picture-21.jpeg">
            <a:extLst>
              <a:ext uri="{FF2B5EF4-FFF2-40B4-BE49-F238E27FC236}">
                <a16:creationId xmlns:a16="http://schemas.microsoft.com/office/drawing/2014/main" id="{D9AEB85C-6428-E14A-9F21-4C9D80B3A3C8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6647" r="9219" b="20489"/>
          <a:stretch/>
        </p:blipFill>
        <p:spPr>
          <a:xfrm>
            <a:off x="1256145" y="2701290"/>
            <a:ext cx="1911928" cy="1048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-22.jpeg" descr="picture-22.jpeg">
            <a:extLst>
              <a:ext uri="{FF2B5EF4-FFF2-40B4-BE49-F238E27FC236}">
                <a16:creationId xmlns:a16="http://schemas.microsoft.com/office/drawing/2014/main" id="{88D8ECE8-BA93-5841-A43E-FA9F4893125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56145" y="4980991"/>
            <a:ext cx="1484283" cy="145675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89DA35-5174-4549-8933-ACA4E0A7E909}"/>
              </a:ext>
            </a:extLst>
          </p:cNvPr>
          <p:cNvSpPr/>
          <p:nvPr/>
        </p:nvSpPr>
        <p:spPr>
          <a:xfrm>
            <a:off x="3031754" y="5587964"/>
            <a:ext cx="244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https://2048game.com/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504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1C49-CB91-3841-954B-32C9BB7F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Episodic vs Sequential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A2CC5-EEFB-1243-B75D-F3F158FB8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en-US" sz="2400" dirty="0">
                <a:ea typeface="Times New Roman"/>
                <a:cs typeface="Times New Roman"/>
                <a:sym typeface="Times New Roman"/>
              </a:rPr>
              <a:t>Episodic </a:t>
            </a:r>
          </a:p>
          <a:p>
            <a:pPr lvl="1">
              <a:lnSpc>
                <a:spcPts val="3200"/>
              </a:lnSpc>
            </a:pPr>
            <a:r>
              <a:rPr lang="en-US" sz="2000" dirty="0">
                <a:ea typeface="Times New Roman"/>
                <a:cs typeface="Times New Roman"/>
                <a:sym typeface="Times New Roman"/>
              </a:rPr>
              <a:t>Each step’s state/decision is independent of the previous ones</a:t>
            </a:r>
          </a:p>
          <a:p>
            <a:pPr>
              <a:lnSpc>
                <a:spcPts val="1000"/>
              </a:lnSpc>
            </a:pPr>
            <a:endParaRPr lang="en-US" sz="2400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lang="en-US" sz="2400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lang="en-US" sz="2400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lang="en-US" sz="2400" dirty="0"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ts val="800"/>
              </a:lnSpc>
              <a:buNone/>
            </a:pPr>
            <a:endParaRPr lang="en-US" sz="2400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3200"/>
              </a:lnSpc>
            </a:pPr>
            <a:r>
              <a:rPr lang="en-US" sz="2400" dirty="0">
                <a:ea typeface="Times New Roman"/>
                <a:cs typeface="Times New Roman"/>
                <a:sym typeface="Times New Roman"/>
              </a:rPr>
              <a:t> Sequential </a:t>
            </a:r>
          </a:p>
          <a:p>
            <a:pPr lvl="1">
              <a:lnSpc>
                <a:spcPts val="3200"/>
              </a:lnSpc>
            </a:pPr>
            <a:r>
              <a:rPr lang="en-US" sz="2000" dirty="0">
                <a:ea typeface="Times New Roman"/>
                <a:cs typeface="Times New Roman"/>
                <a:sym typeface="Times New Roman"/>
              </a:rPr>
              <a:t>Each step’s state/decision affects later ones</a:t>
            </a:r>
            <a:endParaRPr lang="en-US" sz="2000" dirty="0"/>
          </a:p>
        </p:txBody>
      </p:sp>
      <p:pic>
        <p:nvPicPr>
          <p:cNvPr id="6" name="picture-23.jpeg" descr="picture-23.jpeg">
            <a:extLst>
              <a:ext uri="{FF2B5EF4-FFF2-40B4-BE49-F238E27FC236}">
                <a16:creationId xmlns:a16="http://schemas.microsoft.com/office/drawing/2014/main" id="{1AB32932-A888-564E-8A84-8D3C0C6A2A9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29808" y="2590298"/>
            <a:ext cx="1195647" cy="1168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-24.jpeg" descr="picture-24.jpeg">
            <a:extLst>
              <a:ext uri="{FF2B5EF4-FFF2-40B4-BE49-F238E27FC236}">
                <a16:creationId xmlns:a16="http://schemas.microsoft.com/office/drawing/2014/main" id="{D18F8989-A0AF-9F4B-A57D-D57628E923E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387273" y="5328350"/>
            <a:ext cx="609599" cy="680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EC3ED1BF-2C0B-D24F-AD20-7EBAED176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49094" y="5023271"/>
            <a:ext cx="2699633" cy="1195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0402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1C49-CB91-3841-954B-32C9BB7F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 Dynamic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A2CC5-EEFB-1243-B75D-F3F158FB8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en-US" sz="2400" dirty="0">
                <a:ea typeface="Times New Roman"/>
                <a:cs typeface="Times New Roman"/>
                <a:sym typeface="Times New Roman"/>
              </a:rPr>
              <a:t>Static </a:t>
            </a:r>
          </a:p>
          <a:p>
            <a:pPr lvl="1">
              <a:lnSpc>
                <a:spcPts val="3200"/>
              </a:lnSpc>
            </a:pPr>
            <a:r>
              <a:rPr lang="en-US" sz="2000" dirty="0">
                <a:ea typeface="Times New Roman"/>
                <a:cs typeface="Times New Roman"/>
                <a:sym typeface="Times New Roman"/>
              </a:rPr>
              <a:t>world doesn’t change while agent is choosing an action</a:t>
            </a:r>
          </a:p>
          <a:p>
            <a:pPr lvl="1">
              <a:lnSpc>
                <a:spcPts val="3200"/>
              </a:lnSpc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ts val="3200"/>
              </a:lnSpc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ts val="3200"/>
              </a:lnSpc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3200"/>
              </a:lnSpc>
            </a:pPr>
            <a:r>
              <a:rPr lang="en-US" sz="2400" dirty="0">
                <a:ea typeface="Times New Roman"/>
                <a:cs typeface="Times New Roman"/>
                <a:sym typeface="Times New Roman"/>
              </a:rPr>
              <a:t>Dynamic </a:t>
            </a:r>
          </a:p>
          <a:p>
            <a:pPr lvl="1">
              <a:lnSpc>
                <a:spcPts val="3200"/>
              </a:lnSpc>
            </a:pPr>
            <a:r>
              <a:rPr lang="en-US" sz="2000" dirty="0">
                <a:ea typeface="Times New Roman"/>
                <a:cs typeface="Times New Roman"/>
                <a:sym typeface="Times New Roman"/>
              </a:rPr>
              <a:t>decision time matters!</a:t>
            </a:r>
          </a:p>
        </p:txBody>
      </p:sp>
      <p:pic>
        <p:nvPicPr>
          <p:cNvPr id="8" name="picture-26.jpeg" descr="picture-26.jpeg">
            <a:extLst>
              <a:ext uri="{FF2B5EF4-FFF2-40B4-BE49-F238E27FC236}">
                <a16:creationId xmlns:a16="http://schemas.microsoft.com/office/drawing/2014/main" id="{2F2EE4F0-D170-3C44-BA3C-5882F269C32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63569" y="2560319"/>
            <a:ext cx="898468" cy="1355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-25.jpeg" descr="picture-25.jpeg">
            <a:extLst>
              <a:ext uri="{FF2B5EF4-FFF2-40B4-BE49-F238E27FC236}">
                <a16:creationId xmlns:a16="http://schemas.microsoft.com/office/drawing/2014/main" id="{92E26B43-BD0C-DE40-9076-F4C5AB3E932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59692" y="5013498"/>
            <a:ext cx="1922782" cy="16063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28435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1C49-CB91-3841-954B-32C9BB7F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Discreet vs Continuous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A2CC5-EEFB-1243-B75D-F3F158FB8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en-US" sz="2400" dirty="0">
                <a:ea typeface="Times New Roman"/>
                <a:cs typeface="Times New Roman"/>
                <a:sym typeface="Times New Roman"/>
              </a:rPr>
              <a:t>Discrete </a:t>
            </a:r>
          </a:p>
          <a:p>
            <a:pPr lvl="1">
              <a:lnSpc>
                <a:spcPts val="3200"/>
              </a:lnSpc>
            </a:pPr>
            <a:r>
              <a:rPr lang="en-US" sz="2000" dirty="0">
                <a:ea typeface="Times New Roman"/>
                <a:cs typeface="Times New Roman"/>
                <a:sym typeface="Times New Roman"/>
              </a:rPr>
              <a:t>Possible states/actions are distinct; world changes discretely</a:t>
            </a:r>
          </a:p>
          <a:p>
            <a:pPr>
              <a:lnSpc>
                <a:spcPts val="1000"/>
              </a:lnSpc>
            </a:pPr>
            <a:endParaRPr lang="en-US" sz="2400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lang="en-US" sz="2400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lang="en-US" sz="2400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1000"/>
              </a:lnSpc>
            </a:pPr>
            <a:endParaRPr lang="en-US" sz="2400" dirty="0"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ts val="800"/>
              </a:lnSpc>
              <a:buNone/>
            </a:pPr>
            <a:endParaRPr lang="en-US" sz="2400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3200"/>
              </a:lnSpc>
            </a:pPr>
            <a:r>
              <a:rPr lang="en-US" sz="2400" dirty="0">
                <a:ea typeface="Times New Roman"/>
                <a:cs typeface="Times New Roman"/>
                <a:sym typeface="Times New Roman"/>
              </a:rPr>
              <a:t> Continuous </a:t>
            </a:r>
          </a:p>
          <a:p>
            <a:pPr lvl="1">
              <a:lnSpc>
                <a:spcPts val="3200"/>
              </a:lnSpc>
            </a:pPr>
            <a:r>
              <a:rPr lang="en-US" sz="2000" dirty="0">
                <a:ea typeface="Times New Roman"/>
                <a:cs typeface="Times New Roman"/>
                <a:sym typeface="Times New Roman"/>
              </a:rPr>
              <a:t>states/actions take on continuous values</a:t>
            </a:r>
          </a:p>
        </p:txBody>
      </p:sp>
      <p:pic>
        <p:nvPicPr>
          <p:cNvPr id="11" name="picture-27.jpeg" descr="picture-27.jpeg">
            <a:extLst>
              <a:ext uri="{FF2B5EF4-FFF2-40B4-BE49-F238E27FC236}">
                <a16:creationId xmlns:a16="http://schemas.microsoft.com/office/drawing/2014/main" id="{ED1B971F-8DB4-D843-A516-38E833AAAF2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23868" y="5047672"/>
            <a:ext cx="1951644" cy="1445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Design Tic-Tac-Toe Game. Software design for an tic-tac-toe game ...">
            <a:extLst>
              <a:ext uri="{FF2B5EF4-FFF2-40B4-BE49-F238E27FC236}">
                <a16:creationId xmlns:a16="http://schemas.microsoft.com/office/drawing/2014/main" id="{77A6B2B8-1538-4455-8EB9-37330D899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155" y="2505357"/>
            <a:ext cx="1497518" cy="141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69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1C49-CB91-3841-954B-32C9BB7F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help to find how to approach a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A2CC5-EEFB-1243-B75D-F3F158FB8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938" y="1483599"/>
            <a:ext cx="11380123" cy="5074221"/>
          </a:xfrm>
        </p:spPr>
        <p:txBody>
          <a:bodyPr>
            <a:noAutofit/>
          </a:bodyPr>
          <a:lstStyle/>
          <a:p>
            <a:pPr>
              <a:lnSpc>
                <a:spcPts val="2700"/>
              </a:lnSpc>
            </a:pPr>
            <a:r>
              <a:rPr lang="en-US" sz="2400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Static:</a:t>
            </a:r>
            <a:r>
              <a:rPr lang="en-US" sz="2400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>
                <a:ea typeface="Times New Roman"/>
                <a:cs typeface="Times New Roman"/>
                <a:sym typeface="Times New Roman"/>
              </a:rPr>
              <a:t>focus on getting really high accuracy/utility</a:t>
            </a:r>
          </a:p>
          <a:p>
            <a:pPr>
              <a:lnSpc>
                <a:spcPts val="2700"/>
              </a:lnSpc>
            </a:pPr>
            <a:r>
              <a:rPr lang="en-US" sz="2400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Dynamic:</a:t>
            </a:r>
            <a:r>
              <a:rPr lang="en-US" sz="2400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>
                <a:ea typeface="Times New Roman"/>
                <a:cs typeface="Times New Roman"/>
                <a:sym typeface="Times New Roman"/>
              </a:rPr>
              <a:t>trade some utility for higher efficiency (speed!) </a:t>
            </a:r>
          </a:p>
          <a:p>
            <a:pPr>
              <a:lnSpc>
                <a:spcPts val="2700"/>
              </a:lnSpc>
            </a:pPr>
            <a:r>
              <a:rPr lang="en-US" sz="2400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Episodic:</a:t>
            </a:r>
            <a:r>
              <a:rPr lang="en-US" sz="2400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>
                <a:ea typeface="Times New Roman"/>
                <a:cs typeface="Times New Roman"/>
                <a:sym typeface="Times New Roman"/>
              </a:rPr>
              <a:t>reflex agent with a great model</a:t>
            </a:r>
          </a:p>
          <a:p>
            <a:pPr>
              <a:lnSpc>
                <a:spcPts val="2700"/>
              </a:lnSpc>
            </a:pPr>
            <a:r>
              <a:rPr lang="en-US" sz="2400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Sequential:</a:t>
            </a:r>
            <a:r>
              <a:rPr lang="en-US" sz="2400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>
                <a:ea typeface="Times New Roman"/>
                <a:cs typeface="Times New Roman"/>
                <a:sym typeface="Times New Roman"/>
              </a:rPr>
              <a:t>need a goal oriented agent</a:t>
            </a:r>
          </a:p>
          <a:p>
            <a:pPr>
              <a:lnSpc>
                <a:spcPts val="2700"/>
              </a:lnSpc>
            </a:pPr>
            <a:r>
              <a:rPr lang="en-US" sz="2400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Stochastic:</a:t>
            </a:r>
            <a:r>
              <a:rPr lang="en-US" sz="2400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>
                <a:ea typeface="Times New Roman"/>
                <a:cs typeface="Times New Roman"/>
                <a:sym typeface="Times New Roman"/>
              </a:rPr>
              <a:t>need robustness to uncertainty/failure (robots!) </a:t>
            </a:r>
          </a:p>
          <a:p>
            <a:pPr>
              <a:lnSpc>
                <a:spcPts val="2700"/>
              </a:lnSpc>
            </a:pPr>
            <a:r>
              <a:rPr lang="en-US" sz="2400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Deterministic:</a:t>
            </a:r>
            <a:r>
              <a:rPr lang="en-US" sz="2400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>
                <a:ea typeface="Times New Roman"/>
                <a:cs typeface="Times New Roman"/>
                <a:sym typeface="Times New Roman"/>
              </a:rPr>
              <a:t>can focus on efficiency and exactness (Internet crawler)</a:t>
            </a:r>
          </a:p>
          <a:p>
            <a:pPr marL="0" indent="0">
              <a:lnSpc>
                <a:spcPts val="3200"/>
              </a:lnSpc>
              <a:buNone/>
            </a:pPr>
            <a:endParaRPr lang="en-US" sz="2400" dirty="0"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327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03488-A79B-42A5-BF6B-C80C8F70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graphicFrame>
        <p:nvGraphicFramePr>
          <p:cNvPr id="4" name="Group 216">
            <a:extLst>
              <a:ext uri="{FF2B5EF4-FFF2-40B4-BE49-F238E27FC236}">
                <a16:creationId xmlns:a16="http://schemas.microsoft.com/office/drawing/2014/main" id="{874343F8-F5ED-4F2C-9227-540E1D45D32D}"/>
              </a:ext>
            </a:extLst>
          </p:cNvPr>
          <p:cNvGraphicFramePr>
            <a:graphicFrameLocks noGrp="1"/>
          </p:cNvGraphicFramePr>
          <p:nvPr/>
        </p:nvGraphicFramePr>
        <p:xfrm>
          <a:off x="1244813" y="1524000"/>
          <a:ext cx="8544645" cy="4883148"/>
        </p:xfrm>
        <a:graphic>
          <a:graphicData uri="http://schemas.openxmlformats.org/drawingml/2006/table">
            <a:tbl>
              <a:tblPr/>
              <a:tblGrid>
                <a:gridCol w="2848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8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8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118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Crossword puzzle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Taxi Driving</a:t>
                      </a: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4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Observability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Deterministic vs Stochastic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Episodic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Sequential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Static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Dynamic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Discrete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Continuous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Single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Multi Agent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roup 200">
            <a:extLst>
              <a:ext uri="{FF2B5EF4-FFF2-40B4-BE49-F238E27FC236}">
                <a16:creationId xmlns:a16="http://schemas.microsoft.com/office/drawing/2014/main" id="{7F704BC0-15A9-41A1-9326-A76121548164}"/>
              </a:ext>
            </a:extLst>
          </p:cNvPr>
          <p:cNvGraphicFramePr>
            <a:graphicFrameLocks noGrp="1"/>
          </p:cNvGraphicFramePr>
          <p:nvPr/>
        </p:nvGraphicFramePr>
        <p:xfrm>
          <a:off x="7591185" y="2236788"/>
          <a:ext cx="1600200" cy="4022726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Partially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Stochastic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Sequential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Dynamic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Continuous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Multi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Group 201">
            <a:extLst>
              <a:ext uri="{FF2B5EF4-FFF2-40B4-BE49-F238E27FC236}">
                <a16:creationId xmlns:a16="http://schemas.microsoft.com/office/drawing/2014/main" id="{E7405A3A-C4E1-4AB0-BD17-75BE21B207C1}"/>
              </a:ext>
            </a:extLst>
          </p:cNvPr>
          <p:cNvGraphicFramePr>
            <a:graphicFrameLocks noGrp="1"/>
          </p:cNvGraphicFramePr>
          <p:nvPr/>
        </p:nvGraphicFramePr>
        <p:xfrm>
          <a:off x="4687388" y="2236788"/>
          <a:ext cx="1600200" cy="4022726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Fully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Deterministic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Sequential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Static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Discrete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Single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98F3ABF-5879-F849-B102-4E6105F4EA58}"/>
              </a:ext>
            </a:extLst>
          </p:cNvPr>
          <p:cNvSpPr/>
          <p:nvPr/>
        </p:nvSpPr>
        <p:spPr>
          <a:xfrm>
            <a:off x="4345969" y="2236788"/>
            <a:ext cx="5198723" cy="40227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23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03488-A79B-42A5-BF6B-C80C8F70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graphicFrame>
        <p:nvGraphicFramePr>
          <p:cNvPr id="4" name="Group 216">
            <a:extLst>
              <a:ext uri="{FF2B5EF4-FFF2-40B4-BE49-F238E27FC236}">
                <a16:creationId xmlns:a16="http://schemas.microsoft.com/office/drawing/2014/main" id="{874343F8-F5ED-4F2C-9227-540E1D45D32D}"/>
              </a:ext>
            </a:extLst>
          </p:cNvPr>
          <p:cNvGraphicFramePr>
            <a:graphicFrameLocks noGrp="1"/>
          </p:cNvGraphicFramePr>
          <p:nvPr/>
        </p:nvGraphicFramePr>
        <p:xfrm>
          <a:off x="1244813" y="1524000"/>
          <a:ext cx="8544645" cy="4883148"/>
        </p:xfrm>
        <a:graphic>
          <a:graphicData uri="http://schemas.openxmlformats.org/drawingml/2006/table">
            <a:tbl>
              <a:tblPr/>
              <a:tblGrid>
                <a:gridCol w="2848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8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8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118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Crossword puzzle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Taxi Driving</a:t>
                      </a: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4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Observability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Deterministic vs Stochastic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Episodic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Sequential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Static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Dynamic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Discrete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Continuous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Single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Multi Agent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roup 200">
            <a:extLst>
              <a:ext uri="{FF2B5EF4-FFF2-40B4-BE49-F238E27FC236}">
                <a16:creationId xmlns:a16="http://schemas.microsoft.com/office/drawing/2014/main" id="{7F704BC0-15A9-41A1-9326-A76121548164}"/>
              </a:ext>
            </a:extLst>
          </p:cNvPr>
          <p:cNvGraphicFramePr>
            <a:graphicFrameLocks noGrp="1"/>
          </p:cNvGraphicFramePr>
          <p:nvPr/>
        </p:nvGraphicFramePr>
        <p:xfrm>
          <a:off x="7591185" y="2236788"/>
          <a:ext cx="1600200" cy="4022726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Partially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Stochastic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Sequential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Dynamic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Continuous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Multi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Group 201">
            <a:extLst>
              <a:ext uri="{FF2B5EF4-FFF2-40B4-BE49-F238E27FC236}">
                <a16:creationId xmlns:a16="http://schemas.microsoft.com/office/drawing/2014/main" id="{E7405A3A-C4E1-4AB0-BD17-75BE21B207C1}"/>
              </a:ext>
            </a:extLst>
          </p:cNvPr>
          <p:cNvGraphicFramePr>
            <a:graphicFrameLocks noGrp="1"/>
          </p:cNvGraphicFramePr>
          <p:nvPr/>
        </p:nvGraphicFramePr>
        <p:xfrm>
          <a:off x="4687388" y="2236788"/>
          <a:ext cx="1600200" cy="4022726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Fully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Deterministic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Sequential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Static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Discrete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Single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98F3ABF-5879-F849-B102-4E6105F4EA58}"/>
              </a:ext>
            </a:extLst>
          </p:cNvPr>
          <p:cNvSpPr/>
          <p:nvPr/>
        </p:nvSpPr>
        <p:spPr>
          <a:xfrm>
            <a:off x="7099443" y="2236788"/>
            <a:ext cx="2445249" cy="40227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23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87B99-C10A-F24B-85F0-906E9FF4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Administrative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4CBA6-B5BB-4845-BDC0-A8B56B484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HW_0 is published</a:t>
            </a:r>
          </a:p>
          <a:p>
            <a:r>
              <a:rPr lang="en-US" dirty="0"/>
              <a:t>*** Ungraded ***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6F6F5-AFA1-FF4B-B8DC-EDD7EDFDD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2766973"/>
            <a:ext cx="11487193" cy="2121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686BF2-ACD0-C347-A7A7-34DE7B016D58}"/>
              </a:ext>
            </a:extLst>
          </p:cNvPr>
          <p:cNvSpPr/>
          <p:nvPr/>
        </p:nvSpPr>
        <p:spPr>
          <a:xfrm>
            <a:off x="294640" y="3894934"/>
            <a:ext cx="11202142" cy="8106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32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03488-A79B-42A5-BF6B-C80C8F70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graphicFrame>
        <p:nvGraphicFramePr>
          <p:cNvPr id="4" name="Group 216">
            <a:extLst>
              <a:ext uri="{FF2B5EF4-FFF2-40B4-BE49-F238E27FC236}">
                <a16:creationId xmlns:a16="http://schemas.microsoft.com/office/drawing/2014/main" id="{874343F8-F5ED-4F2C-9227-540E1D45D32D}"/>
              </a:ext>
            </a:extLst>
          </p:cNvPr>
          <p:cNvGraphicFramePr>
            <a:graphicFrameLocks noGrp="1"/>
          </p:cNvGraphicFramePr>
          <p:nvPr/>
        </p:nvGraphicFramePr>
        <p:xfrm>
          <a:off x="1244813" y="1524000"/>
          <a:ext cx="8544645" cy="4883148"/>
        </p:xfrm>
        <a:graphic>
          <a:graphicData uri="http://schemas.openxmlformats.org/drawingml/2006/table">
            <a:tbl>
              <a:tblPr/>
              <a:tblGrid>
                <a:gridCol w="2848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8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8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118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Crossword puzzle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Taxi Driving</a:t>
                      </a: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4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Observability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Deterministic vs Stochastic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Episodic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Sequential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Static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Dynamic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Discrete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Continuous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Single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Multi Agent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roup 200">
            <a:extLst>
              <a:ext uri="{FF2B5EF4-FFF2-40B4-BE49-F238E27FC236}">
                <a16:creationId xmlns:a16="http://schemas.microsoft.com/office/drawing/2014/main" id="{7F704BC0-15A9-41A1-9326-A76121548164}"/>
              </a:ext>
            </a:extLst>
          </p:cNvPr>
          <p:cNvGraphicFramePr>
            <a:graphicFrameLocks noGrp="1"/>
          </p:cNvGraphicFramePr>
          <p:nvPr/>
        </p:nvGraphicFramePr>
        <p:xfrm>
          <a:off x="7591185" y="2236788"/>
          <a:ext cx="1600200" cy="4022726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Partially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Stochastic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Sequential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Dynamic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Continuous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Multi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Group 201">
            <a:extLst>
              <a:ext uri="{FF2B5EF4-FFF2-40B4-BE49-F238E27FC236}">
                <a16:creationId xmlns:a16="http://schemas.microsoft.com/office/drawing/2014/main" id="{E7405A3A-C4E1-4AB0-BD17-75BE21B207C1}"/>
              </a:ext>
            </a:extLst>
          </p:cNvPr>
          <p:cNvGraphicFramePr>
            <a:graphicFrameLocks noGrp="1"/>
          </p:cNvGraphicFramePr>
          <p:nvPr/>
        </p:nvGraphicFramePr>
        <p:xfrm>
          <a:off x="4687388" y="2236788"/>
          <a:ext cx="1600200" cy="4022726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Fully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Deterministic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Sequential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Static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Discrete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Single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055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E380042-04CD-D44F-9715-86E98043D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0" r="1763"/>
          <a:stretch/>
        </p:blipFill>
        <p:spPr bwMode="auto">
          <a:xfrm>
            <a:off x="3419325" y="3025280"/>
            <a:ext cx="5353350" cy="2788459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F4D0830-A7BC-504B-9D74-CFBF04481F8E}"/>
              </a:ext>
            </a:extLst>
          </p:cNvPr>
          <p:cNvSpPr txBox="1">
            <a:spLocks/>
          </p:cNvSpPr>
          <p:nvPr/>
        </p:nvSpPr>
        <p:spPr>
          <a:xfrm>
            <a:off x="457200" y="747487"/>
            <a:ext cx="11350171" cy="1625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3612862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Types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294640" y="1613980"/>
            <a:ext cx="9499600" cy="524402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Types </a:t>
            </a:r>
          </a:p>
          <a:p>
            <a:pPr lvl="1"/>
            <a:r>
              <a:rPr lang="en-US" dirty="0"/>
              <a:t>Uninformed Search Methods</a:t>
            </a:r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2"/>
            <a:r>
              <a:rPr lang="en-US" dirty="0"/>
              <a:t>Depth-First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2"/>
            <a:r>
              <a:rPr lang="en-US" dirty="0"/>
              <a:t>Breadth-First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2"/>
            <a:r>
              <a:rPr lang="en-US" dirty="0"/>
              <a:t>Uniform-Cost Search</a:t>
            </a:r>
          </a:p>
          <a:p>
            <a:pPr lvl="1"/>
            <a:r>
              <a:rPr lang="en-US" dirty="0"/>
              <a:t>Informed Search Methods</a:t>
            </a:r>
          </a:p>
          <a:p>
            <a:pPr lvl="2"/>
            <a:r>
              <a:rPr lang="en-US" dirty="0"/>
              <a:t>Greedy Search</a:t>
            </a:r>
          </a:p>
          <a:p>
            <a:pPr lvl="2"/>
            <a:r>
              <a:rPr lang="en-US" dirty="0"/>
              <a:t>A* Search</a:t>
            </a:r>
          </a:p>
          <a:p>
            <a:pPr lvl="1"/>
            <a:r>
              <a:rPr lang="en-US" dirty="0"/>
              <a:t>Graph searches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371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that Plan Ahead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294639" y="1646237"/>
            <a:ext cx="892127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Planning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Ask “what if”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Decisions based on (hypothesized) consequences of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have a model of how the world evolves in response to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formulate a goal (test)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WOULD BE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Optimal vs. complete planning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9FDFC54A-09EA-4412-8DEA-E854255E9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07174" y="3236360"/>
            <a:ext cx="4490187" cy="3367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3914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that Plan Ahead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95880" y="0"/>
            <a:ext cx="4396120" cy="3297090"/>
          </a:xfrm>
          <a:prstGeom prst="rect">
            <a:avLst/>
          </a:prstGeom>
          <a:noFill/>
        </p:spPr>
      </p:pic>
      <p:pic>
        <p:nvPicPr>
          <p:cNvPr id="3074" name="Picture 2" descr="5 Helpful Billiard Games to Play When Drills Get Stale | Pool Cues and  Billiards Supplies at PoolDawg.com">
            <a:extLst>
              <a:ext uri="{FF2B5EF4-FFF2-40B4-BE49-F238E27FC236}">
                <a16:creationId xmlns:a16="http://schemas.microsoft.com/office/drawing/2014/main" id="{E222FE11-19B4-489A-AA04-7636A132C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118" y="3797300"/>
            <a:ext cx="4210050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8886C3CA-0E9F-431A-9FB8-F69A12EB4D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94640" y="1646237"/>
            <a:ext cx="7565478" cy="5211763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2400" dirty="0"/>
              <a:t>Before taking </a:t>
            </a:r>
            <a:r>
              <a:rPr lang="en-US" sz="2400" i="1" dirty="0">
                <a:solidFill>
                  <a:srgbClr val="0070C0"/>
                </a:solidFill>
              </a:rPr>
              <a:t>real</a:t>
            </a:r>
            <a:r>
              <a:rPr lang="en-US" sz="2400" dirty="0"/>
              <a:t> actions in the </a:t>
            </a:r>
            <a:r>
              <a:rPr lang="en-US" sz="2400" i="1" dirty="0">
                <a:solidFill>
                  <a:srgbClr val="0070C0"/>
                </a:solidFill>
              </a:rPr>
              <a:t>real</a:t>
            </a:r>
            <a:r>
              <a:rPr lang="en-US" sz="2400" dirty="0"/>
              <a:t> environment, formulate an </a:t>
            </a:r>
            <a:r>
              <a:rPr lang="en-US" sz="2400" i="1" dirty="0">
                <a:solidFill>
                  <a:srgbClr val="C00000"/>
                </a:solidFill>
              </a:rPr>
              <a:t>off-line</a:t>
            </a:r>
            <a:r>
              <a:rPr lang="en-US" sz="2400" dirty="0"/>
              <a:t> problem in a </a:t>
            </a:r>
            <a:r>
              <a:rPr lang="en-US" sz="2400" i="1" dirty="0">
                <a:solidFill>
                  <a:srgbClr val="C00000"/>
                </a:solidFill>
              </a:rPr>
              <a:t>simulated/imaginary </a:t>
            </a:r>
            <a:r>
              <a:rPr lang="en-US" sz="2400" dirty="0"/>
              <a:t>environment (</a:t>
            </a:r>
            <a:r>
              <a:rPr lang="en-US" sz="2400" i="1" dirty="0">
                <a:solidFill>
                  <a:srgbClr val="C00000"/>
                </a:solidFill>
              </a:rPr>
              <a:t>model</a:t>
            </a:r>
            <a:r>
              <a:rPr lang="en-US" sz="2400" dirty="0"/>
              <a:t>).</a:t>
            </a:r>
          </a:p>
          <a:p>
            <a:pPr marL="285750" indent="-285750"/>
            <a:endParaRPr lang="en-US" sz="2400" dirty="0"/>
          </a:p>
          <a:p>
            <a:pPr marL="285750" indent="-285750"/>
            <a:r>
              <a:rPr lang="en-US" sz="2400" dirty="0"/>
              <a:t>The off-line problem:</a:t>
            </a:r>
          </a:p>
          <a:p>
            <a:pPr marL="742950" lvl="1" indent="-285750"/>
            <a:r>
              <a:rPr lang="en-US" sz="2000" dirty="0"/>
              <a:t>Has a goal (test)/desired state(s): not necessary the same as the real problem</a:t>
            </a:r>
          </a:p>
          <a:p>
            <a:pPr marL="742950" lvl="1" indent="-285750"/>
            <a:r>
              <a:rPr lang="en-US" sz="2000" dirty="0"/>
              <a:t>To find </a:t>
            </a:r>
            <a:r>
              <a:rPr lang="en-US" sz="2000" i="1" dirty="0"/>
              <a:t>a sequence of actions </a:t>
            </a:r>
            <a:r>
              <a:rPr lang="en-US" sz="2000" dirty="0"/>
              <a:t>that can achieve the goal, better with optimal cost/performance measure/utility</a:t>
            </a:r>
          </a:p>
          <a:p>
            <a:pPr marL="0" indent="0">
              <a:buNone/>
            </a:pPr>
            <a:endParaRPr lang="en-US" sz="2400" dirty="0"/>
          </a:p>
          <a:p>
            <a:pPr marL="285750" indent="-285750"/>
            <a:r>
              <a:rPr lang="en-US" sz="2400" dirty="0"/>
              <a:t>Execute the action sequence in the real environment</a:t>
            </a:r>
          </a:p>
          <a:p>
            <a:pPr marL="285750" indent="-285750"/>
            <a:r>
              <a:rPr lang="en-US" sz="2400" dirty="0"/>
              <a:t>Execute the first action in the sequence, see how to state changes, and may re-plan!</a:t>
            </a:r>
          </a:p>
        </p:txBody>
      </p:sp>
    </p:spTree>
    <p:extLst>
      <p:ext uri="{BB962C8B-B14F-4D97-AF65-F5344CB8AC3E}">
        <p14:creationId xmlns:p14="http://schemas.microsoft.com/office/powerpoint/2010/main" val="2075998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Problems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0698" y="1370987"/>
            <a:ext cx="6027676" cy="369577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5783C1-57AB-4BF4-9903-73EBBE26EE05}"/>
              </a:ext>
            </a:extLst>
          </p:cNvPr>
          <p:cNvSpPr txBox="1"/>
          <p:nvPr/>
        </p:nvSpPr>
        <p:spPr>
          <a:xfrm>
            <a:off x="921807" y="5218008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systematic way to </a:t>
            </a:r>
            <a:r>
              <a:rPr lang="en-US" altLang="en-US" sz="2400" dirty="0"/>
              <a:t>looking for the (optimal) action sequence to reach goal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 the only way</a:t>
            </a:r>
          </a:p>
        </p:txBody>
      </p:sp>
    </p:spTree>
    <p:extLst>
      <p:ext uri="{BB962C8B-B14F-4D97-AF65-F5344CB8AC3E}">
        <p14:creationId xmlns:p14="http://schemas.microsoft.com/office/powerpoint/2010/main" val="3406626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F4F88-75FD-9F47-9614-27CD6851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4A2F7-AC65-ED40-8A01-6BCF7FD11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search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 consists of: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A state space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A successor function</a:t>
            </a:r>
          </a:p>
          <a:p>
            <a:pPr lvl="1">
              <a:lnSpc>
                <a:spcPct val="80000"/>
              </a:lnSpc>
              <a:buNone/>
            </a:pPr>
            <a:r>
              <a:rPr lang="en-US" dirty="0"/>
              <a:t>	(with </a:t>
            </a:r>
            <a:r>
              <a:rPr lang="en-US" dirty="0">
                <a:solidFill>
                  <a:srgbClr val="FF0000"/>
                </a:solidFill>
              </a:rPr>
              <a:t>actions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costs</a:t>
            </a:r>
            <a:r>
              <a:rPr lang="en-US" dirty="0"/>
              <a:t>)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A start state and a goal test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solution</a:t>
            </a:r>
            <a:r>
              <a:rPr lang="en-US" dirty="0"/>
              <a:t> is a sequence of actions (a plan) which transforms the start state to a goal state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CCA720-804E-F545-AD16-3768BE751CCA}"/>
              </a:ext>
            </a:extLst>
          </p:cNvPr>
          <p:cNvGrpSpPr/>
          <p:nvPr/>
        </p:nvGrpSpPr>
        <p:grpSpPr>
          <a:xfrm>
            <a:off x="2918853" y="2252366"/>
            <a:ext cx="4659313" cy="2337609"/>
            <a:chOff x="5181605" y="2174875"/>
            <a:chExt cx="4659313" cy="2337609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BAC9BF4F-F350-3344-A03B-595917FF8D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867403" y="21748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E9614CE9-53CB-2345-8262-89C280B4E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19949" y="2174875"/>
              <a:ext cx="552451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873D9AE0-8FBB-6F48-B7AE-8329E2AE2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296405" y="2174875"/>
              <a:ext cx="544513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6DB5D1F5-ECAA-B340-B2F3-DA576774B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53201" y="2174875"/>
              <a:ext cx="552451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E2F11BF6-3110-4641-B876-C92779625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591549" y="2174877"/>
              <a:ext cx="552451" cy="552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44B24258-E032-D741-802A-76AB98CFCD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897813" y="2174875"/>
              <a:ext cx="560387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F4FB7A9C-3440-FD4B-AEB6-775148B2D3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181605" y="2174875"/>
              <a:ext cx="544513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1">
              <a:extLst>
                <a:ext uri="{FF2B5EF4-FFF2-40B4-BE49-F238E27FC236}">
                  <a16:creationId xmlns:a16="http://schemas.microsoft.com/office/drawing/2014/main" id="{E079AEA2-0BEF-7B42-88DE-EC0F119353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57951" y="3395442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2">
              <a:extLst>
                <a:ext uri="{FF2B5EF4-FFF2-40B4-BE49-F238E27FC236}">
                  <a16:creationId xmlns:a16="http://schemas.microsoft.com/office/drawing/2014/main" id="{2D132D21-A28C-1A49-9EBB-5336CDA92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039101" y="3049367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3">
              <a:extLst>
                <a:ext uri="{FF2B5EF4-FFF2-40B4-BE49-F238E27FC236}">
                  <a16:creationId xmlns:a16="http://schemas.microsoft.com/office/drawing/2014/main" id="{411666B2-5D07-D942-B393-944978793C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58149" y="3811367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1AE6C393-C058-024E-A22D-14F8C9FB59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62800" y="3304954"/>
              <a:ext cx="762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2" tIns="45718" rIns="91432" bIns="45718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BC8FFC96-8C4E-4141-9917-E744CA1A83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838354"/>
              <a:ext cx="7620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2" tIns="45718" rIns="91432" bIns="45718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6A6EC81A-D510-2143-A5D4-F90B01E791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2923954"/>
              <a:ext cx="990600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 pitchFamily="34" charset="0"/>
                </a:rPr>
                <a:t>“N”, 1.0</a:t>
              </a: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0DF25B77-BBFD-C346-A555-DABB0DDA50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4143156"/>
              <a:ext cx="1143000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“E”, 1.0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11A763C-808B-644C-B18B-CECC6F330B1D}"/>
              </a:ext>
            </a:extLst>
          </p:cNvPr>
          <p:cNvSpPr/>
          <p:nvPr/>
        </p:nvSpPr>
        <p:spPr>
          <a:xfrm>
            <a:off x="2815119" y="2167847"/>
            <a:ext cx="5301465" cy="75001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E79C58-C299-8440-A1FA-2A130E8E3755}"/>
              </a:ext>
            </a:extLst>
          </p:cNvPr>
          <p:cNvSpPr/>
          <p:nvPr/>
        </p:nvSpPr>
        <p:spPr>
          <a:xfrm>
            <a:off x="4075416" y="2600946"/>
            <a:ext cx="5301465" cy="170063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3BC58B-AB85-074D-BCF5-AADC80279FE9}"/>
              </a:ext>
            </a:extLst>
          </p:cNvPr>
          <p:cNvSpPr/>
          <p:nvPr/>
        </p:nvSpPr>
        <p:spPr>
          <a:xfrm>
            <a:off x="4691912" y="3025883"/>
            <a:ext cx="5301465" cy="170063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954967-F0C6-3448-AC5E-3F8C9E1B3E3E}"/>
              </a:ext>
            </a:extLst>
          </p:cNvPr>
          <p:cNvSpPr/>
          <p:nvPr/>
        </p:nvSpPr>
        <p:spPr>
          <a:xfrm>
            <a:off x="261494" y="5245094"/>
            <a:ext cx="11955877" cy="13881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72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F4F88-75FD-9F47-9614-27CD6851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4A2F7-AC65-ED40-8A01-6BCF7FD11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search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 consists of: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A state space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A successor function</a:t>
            </a:r>
          </a:p>
          <a:p>
            <a:pPr lvl="1">
              <a:lnSpc>
                <a:spcPct val="80000"/>
              </a:lnSpc>
              <a:buNone/>
            </a:pPr>
            <a:r>
              <a:rPr lang="en-US" dirty="0"/>
              <a:t>	(with </a:t>
            </a:r>
            <a:r>
              <a:rPr lang="en-US" dirty="0">
                <a:solidFill>
                  <a:srgbClr val="FF0000"/>
                </a:solidFill>
              </a:rPr>
              <a:t>actions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costs</a:t>
            </a:r>
            <a:r>
              <a:rPr lang="en-US" dirty="0"/>
              <a:t>)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A start state and a goal test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solution</a:t>
            </a:r>
            <a:r>
              <a:rPr lang="en-US" dirty="0"/>
              <a:t> is a sequence of actions (a plan) which transforms the start state to a goal state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CCA720-804E-F545-AD16-3768BE751CCA}"/>
              </a:ext>
            </a:extLst>
          </p:cNvPr>
          <p:cNvGrpSpPr/>
          <p:nvPr/>
        </p:nvGrpSpPr>
        <p:grpSpPr>
          <a:xfrm>
            <a:off x="2918853" y="2252366"/>
            <a:ext cx="4659313" cy="2337609"/>
            <a:chOff x="5181605" y="2174875"/>
            <a:chExt cx="4659313" cy="2337609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BAC9BF4F-F350-3344-A03B-595917FF8D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867403" y="21748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E9614CE9-53CB-2345-8262-89C280B4E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19949" y="2174875"/>
              <a:ext cx="552451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873D9AE0-8FBB-6F48-B7AE-8329E2AE2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296405" y="2174875"/>
              <a:ext cx="544513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6DB5D1F5-ECAA-B340-B2F3-DA576774B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53201" y="2174875"/>
              <a:ext cx="552451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E2F11BF6-3110-4641-B876-C92779625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591549" y="2174877"/>
              <a:ext cx="552451" cy="552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44B24258-E032-D741-802A-76AB98CFCD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897813" y="2174875"/>
              <a:ext cx="560387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F4FB7A9C-3440-FD4B-AEB6-775148B2D3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181605" y="2174875"/>
              <a:ext cx="544513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1">
              <a:extLst>
                <a:ext uri="{FF2B5EF4-FFF2-40B4-BE49-F238E27FC236}">
                  <a16:creationId xmlns:a16="http://schemas.microsoft.com/office/drawing/2014/main" id="{E079AEA2-0BEF-7B42-88DE-EC0F119353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57951" y="3395442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2">
              <a:extLst>
                <a:ext uri="{FF2B5EF4-FFF2-40B4-BE49-F238E27FC236}">
                  <a16:creationId xmlns:a16="http://schemas.microsoft.com/office/drawing/2014/main" id="{2D132D21-A28C-1A49-9EBB-5336CDA92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039101" y="3049367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3">
              <a:extLst>
                <a:ext uri="{FF2B5EF4-FFF2-40B4-BE49-F238E27FC236}">
                  <a16:creationId xmlns:a16="http://schemas.microsoft.com/office/drawing/2014/main" id="{411666B2-5D07-D942-B393-944978793C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58149" y="3811367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1AE6C393-C058-024E-A22D-14F8C9FB59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62800" y="3304954"/>
              <a:ext cx="762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2" tIns="45718" rIns="91432" bIns="45718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BC8FFC96-8C4E-4141-9917-E744CA1A83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838354"/>
              <a:ext cx="7620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2" tIns="45718" rIns="91432" bIns="45718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6A6EC81A-D510-2143-A5D4-F90B01E791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2923954"/>
              <a:ext cx="990600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 pitchFamily="34" charset="0"/>
                </a:rPr>
                <a:t>“N”, 1.0</a:t>
              </a: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0DF25B77-BBFD-C346-A555-DABB0DDA50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4143156"/>
              <a:ext cx="1143000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“E”, 1.0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EE79C58-C299-8440-A1FA-2A130E8E3755}"/>
              </a:ext>
            </a:extLst>
          </p:cNvPr>
          <p:cNvSpPr/>
          <p:nvPr/>
        </p:nvSpPr>
        <p:spPr>
          <a:xfrm>
            <a:off x="4075416" y="2969142"/>
            <a:ext cx="5301465" cy="13324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3BC58B-AB85-074D-BCF5-AADC80279FE9}"/>
              </a:ext>
            </a:extLst>
          </p:cNvPr>
          <p:cNvSpPr/>
          <p:nvPr/>
        </p:nvSpPr>
        <p:spPr>
          <a:xfrm>
            <a:off x="4691912" y="3025883"/>
            <a:ext cx="5301465" cy="170063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537C24-6BAC-E248-8026-F0857D9C5B95}"/>
              </a:ext>
            </a:extLst>
          </p:cNvPr>
          <p:cNvSpPr/>
          <p:nvPr/>
        </p:nvSpPr>
        <p:spPr>
          <a:xfrm>
            <a:off x="261494" y="5245094"/>
            <a:ext cx="11955877" cy="13881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59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F4F88-75FD-9F47-9614-27CD6851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4A2F7-AC65-ED40-8A01-6BCF7FD11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search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 consists of: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A state space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A successor function</a:t>
            </a:r>
          </a:p>
          <a:p>
            <a:pPr lvl="1">
              <a:lnSpc>
                <a:spcPct val="80000"/>
              </a:lnSpc>
              <a:buNone/>
            </a:pPr>
            <a:r>
              <a:rPr lang="en-US" dirty="0"/>
              <a:t>	(with </a:t>
            </a:r>
            <a:r>
              <a:rPr lang="en-US" dirty="0">
                <a:solidFill>
                  <a:srgbClr val="FF0000"/>
                </a:solidFill>
              </a:rPr>
              <a:t>actions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costs</a:t>
            </a:r>
            <a:r>
              <a:rPr lang="en-US" dirty="0"/>
              <a:t>)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A start state and a goal test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solution</a:t>
            </a:r>
            <a:r>
              <a:rPr lang="en-US" dirty="0"/>
              <a:t> is a sequence of actions (a plan) which transforms the start state to a goal state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CCA720-804E-F545-AD16-3768BE751CCA}"/>
              </a:ext>
            </a:extLst>
          </p:cNvPr>
          <p:cNvGrpSpPr/>
          <p:nvPr/>
        </p:nvGrpSpPr>
        <p:grpSpPr>
          <a:xfrm>
            <a:off x="2918853" y="2252366"/>
            <a:ext cx="4659313" cy="2337609"/>
            <a:chOff x="5181605" y="2174875"/>
            <a:chExt cx="4659313" cy="2337609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BAC9BF4F-F350-3344-A03B-595917FF8D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867403" y="21748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E9614CE9-53CB-2345-8262-89C280B4E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19949" y="2174875"/>
              <a:ext cx="552451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873D9AE0-8FBB-6F48-B7AE-8329E2AE2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296405" y="2174875"/>
              <a:ext cx="544513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6DB5D1F5-ECAA-B340-B2F3-DA576774B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53201" y="2174875"/>
              <a:ext cx="552451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E2F11BF6-3110-4641-B876-C92779625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591549" y="2174877"/>
              <a:ext cx="552451" cy="552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44B24258-E032-D741-802A-76AB98CFCD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897813" y="2174875"/>
              <a:ext cx="560387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F4FB7A9C-3440-FD4B-AEB6-775148B2D3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181605" y="2174875"/>
              <a:ext cx="544513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1">
              <a:extLst>
                <a:ext uri="{FF2B5EF4-FFF2-40B4-BE49-F238E27FC236}">
                  <a16:creationId xmlns:a16="http://schemas.microsoft.com/office/drawing/2014/main" id="{E079AEA2-0BEF-7B42-88DE-EC0F119353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57951" y="3395442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2">
              <a:extLst>
                <a:ext uri="{FF2B5EF4-FFF2-40B4-BE49-F238E27FC236}">
                  <a16:creationId xmlns:a16="http://schemas.microsoft.com/office/drawing/2014/main" id="{2D132D21-A28C-1A49-9EBB-5336CDA92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039101" y="3049367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3">
              <a:extLst>
                <a:ext uri="{FF2B5EF4-FFF2-40B4-BE49-F238E27FC236}">
                  <a16:creationId xmlns:a16="http://schemas.microsoft.com/office/drawing/2014/main" id="{411666B2-5D07-D942-B393-944978793C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58149" y="3811367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1AE6C393-C058-024E-A22D-14F8C9FB59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62800" y="3304954"/>
              <a:ext cx="762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2" tIns="45718" rIns="91432" bIns="45718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BC8FFC96-8C4E-4141-9917-E744CA1A83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838354"/>
              <a:ext cx="7620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2" tIns="45718" rIns="91432" bIns="45718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6A6EC81A-D510-2143-A5D4-F90B01E791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2923954"/>
              <a:ext cx="990600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 pitchFamily="34" charset="0"/>
                </a:rPr>
                <a:t>“N”, 1.0</a:t>
              </a: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0DF25B77-BBFD-C346-A555-DABB0DDA50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4143156"/>
              <a:ext cx="1143000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“E”, 1.0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0537C24-6BAC-E248-8026-F0857D9C5B95}"/>
              </a:ext>
            </a:extLst>
          </p:cNvPr>
          <p:cNvSpPr/>
          <p:nvPr/>
        </p:nvSpPr>
        <p:spPr>
          <a:xfrm>
            <a:off x="261494" y="5245094"/>
            <a:ext cx="11955877" cy="13881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37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F4F88-75FD-9F47-9614-27CD6851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4A2F7-AC65-ED40-8A01-6BCF7FD11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search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 consists of: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A state space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A successor function</a:t>
            </a:r>
          </a:p>
          <a:p>
            <a:pPr lvl="1">
              <a:lnSpc>
                <a:spcPct val="80000"/>
              </a:lnSpc>
              <a:buNone/>
            </a:pPr>
            <a:r>
              <a:rPr lang="en-US" dirty="0"/>
              <a:t>	(with </a:t>
            </a:r>
            <a:r>
              <a:rPr lang="en-US" dirty="0">
                <a:solidFill>
                  <a:srgbClr val="FF0000"/>
                </a:solidFill>
              </a:rPr>
              <a:t>actions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costs</a:t>
            </a:r>
            <a:r>
              <a:rPr lang="en-US" dirty="0"/>
              <a:t>)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A start state and a goal test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solution</a:t>
            </a:r>
            <a:r>
              <a:rPr lang="en-US" dirty="0"/>
              <a:t> is a sequence of actions (a plan) which transforms the start state to a goal state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CCA720-804E-F545-AD16-3768BE751CCA}"/>
              </a:ext>
            </a:extLst>
          </p:cNvPr>
          <p:cNvGrpSpPr/>
          <p:nvPr/>
        </p:nvGrpSpPr>
        <p:grpSpPr>
          <a:xfrm>
            <a:off x="2918853" y="2252366"/>
            <a:ext cx="4659313" cy="2337609"/>
            <a:chOff x="5181605" y="2174875"/>
            <a:chExt cx="4659313" cy="2337609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BAC9BF4F-F350-3344-A03B-595917FF8D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867403" y="21748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E9614CE9-53CB-2345-8262-89C280B4E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19949" y="2174875"/>
              <a:ext cx="552451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873D9AE0-8FBB-6F48-B7AE-8329E2AE2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296405" y="2174875"/>
              <a:ext cx="544513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6DB5D1F5-ECAA-B340-B2F3-DA576774B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53201" y="2174875"/>
              <a:ext cx="552451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E2F11BF6-3110-4641-B876-C92779625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591549" y="2174877"/>
              <a:ext cx="552451" cy="552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44B24258-E032-D741-802A-76AB98CFCD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897813" y="2174875"/>
              <a:ext cx="560387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F4FB7A9C-3440-FD4B-AEB6-775148B2D3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181605" y="2174875"/>
              <a:ext cx="544513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1">
              <a:extLst>
                <a:ext uri="{FF2B5EF4-FFF2-40B4-BE49-F238E27FC236}">
                  <a16:creationId xmlns:a16="http://schemas.microsoft.com/office/drawing/2014/main" id="{E079AEA2-0BEF-7B42-88DE-EC0F119353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57951" y="3395442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2">
              <a:extLst>
                <a:ext uri="{FF2B5EF4-FFF2-40B4-BE49-F238E27FC236}">
                  <a16:creationId xmlns:a16="http://schemas.microsoft.com/office/drawing/2014/main" id="{2D132D21-A28C-1A49-9EBB-5336CDA92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039101" y="3049367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3">
              <a:extLst>
                <a:ext uri="{FF2B5EF4-FFF2-40B4-BE49-F238E27FC236}">
                  <a16:creationId xmlns:a16="http://schemas.microsoft.com/office/drawing/2014/main" id="{411666B2-5D07-D942-B393-944978793C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58149" y="3811367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1AE6C393-C058-024E-A22D-14F8C9FB59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62800" y="3304954"/>
              <a:ext cx="762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2" tIns="45718" rIns="91432" bIns="45718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BC8FFC96-8C4E-4141-9917-E744CA1A83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838354"/>
              <a:ext cx="7620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2" tIns="45718" rIns="91432" bIns="45718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6A6EC81A-D510-2143-A5D4-F90B01E791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2923954"/>
              <a:ext cx="990600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 pitchFamily="34" charset="0"/>
                </a:rPr>
                <a:t>“N”, 1.0</a:t>
              </a: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0DF25B77-BBFD-C346-A555-DABB0DDA50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4143156"/>
              <a:ext cx="1143000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“E”, 1.0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68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4CBA6-B5BB-4845-BDC0-A8B56B484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 questions about each week in the carmen weekly discussions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3D3CA3-1E6C-1E49-8166-5D7DDE545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2377440"/>
            <a:ext cx="11440000" cy="3632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E87B99-C10A-F24B-85F0-906E9FF4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Administrative Details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686BF2-ACD0-C347-A7A7-34DE7B016D58}"/>
              </a:ext>
            </a:extLst>
          </p:cNvPr>
          <p:cNvSpPr/>
          <p:nvPr/>
        </p:nvSpPr>
        <p:spPr>
          <a:xfrm>
            <a:off x="294640" y="5282992"/>
            <a:ext cx="11202142" cy="8106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46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7308115" y="1676401"/>
            <a:ext cx="4839435" cy="5111749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pPr eaLnBrk="1" hangingPunct="1"/>
            <a:r>
              <a:rPr lang="en-US" sz="2400" dirty="0"/>
              <a:t>Successor function:</a:t>
            </a:r>
          </a:p>
          <a:p>
            <a:pPr lvl="1" eaLnBrk="1" hangingPunct="1"/>
            <a:r>
              <a:rPr lang="en-US" sz="2000" dirty="0"/>
              <a:t>Roads: Go to adjacent city with cost = distance</a:t>
            </a:r>
          </a:p>
          <a:p>
            <a:pPr eaLnBrk="1" hangingPunct="1"/>
            <a:r>
              <a:rPr lang="en-US" sz="2400" dirty="0"/>
              <a:t>Start state:</a:t>
            </a:r>
          </a:p>
          <a:p>
            <a:pPr lvl="1" eaLnBrk="1" hangingPunct="1"/>
            <a:r>
              <a:rPr lang="en-US" sz="2000" dirty="0">
                <a:solidFill>
                  <a:srgbClr val="0070C0"/>
                </a:solidFill>
              </a:rPr>
              <a:t>Arad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 eaLnBrk="1" hangingPunct="1"/>
            <a:r>
              <a:rPr lang="en-US" sz="2000" dirty="0"/>
              <a:t>Is state == </a:t>
            </a:r>
            <a:r>
              <a:rPr lang="en-US" sz="2000" dirty="0">
                <a:solidFill>
                  <a:srgbClr val="C00000"/>
                </a:solidFill>
              </a:rPr>
              <a:t>Bucharest</a:t>
            </a:r>
            <a:r>
              <a:rPr lang="en-US" sz="2000" dirty="0"/>
              <a:t>?</a:t>
            </a:r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lvl="1"/>
            <a:r>
              <a:rPr lang="en-US" sz="2000" dirty="0"/>
              <a:t>If there exists one, it is a sequence of cities from Arad to Bucharest</a:t>
            </a:r>
          </a:p>
          <a:p>
            <a:pPr marL="0" indent="0" eaLnBrk="1" hangingPunct="1">
              <a:buNone/>
            </a:pP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222205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A564EAB-253B-4465-9AE7-872B19B935C5}"/>
              </a:ext>
            </a:extLst>
          </p:cNvPr>
          <p:cNvSpPr/>
          <p:nvPr/>
        </p:nvSpPr>
        <p:spPr>
          <a:xfrm>
            <a:off x="233916" y="2806995"/>
            <a:ext cx="1281224" cy="62200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E8A018-5EBD-48FF-9420-6A0F3FA45567}"/>
              </a:ext>
            </a:extLst>
          </p:cNvPr>
          <p:cNvSpPr/>
          <p:nvPr/>
        </p:nvSpPr>
        <p:spPr>
          <a:xfrm>
            <a:off x="3554966" y="4534195"/>
            <a:ext cx="1281224" cy="62200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DD4161-C6A4-E548-BACB-40FFAD66183B}"/>
              </a:ext>
            </a:extLst>
          </p:cNvPr>
          <p:cNvSpPr/>
          <p:nvPr/>
        </p:nvSpPr>
        <p:spPr>
          <a:xfrm>
            <a:off x="6596288" y="1676401"/>
            <a:ext cx="5361796" cy="47684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83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7308115" y="1676401"/>
            <a:ext cx="4839435" cy="5111749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pPr eaLnBrk="1" hangingPunct="1"/>
            <a:r>
              <a:rPr lang="en-US" sz="2400" dirty="0"/>
              <a:t>Successor function:</a:t>
            </a:r>
          </a:p>
          <a:p>
            <a:pPr lvl="1" eaLnBrk="1" hangingPunct="1"/>
            <a:r>
              <a:rPr lang="en-US" sz="2000" dirty="0"/>
              <a:t>Roads: Go to adjacent city with cost = distance</a:t>
            </a:r>
          </a:p>
          <a:p>
            <a:pPr eaLnBrk="1" hangingPunct="1"/>
            <a:r>
              <a:rPr lang="en-US" sz="2400" dirty="0"/>
              <a:t>Start state:</a:t>
            </a:r>
          </a:p>
          <a:p>
            <a:pPr lvl="1" eaLnBrk="1" hangingPunct="1"/>
            <a:r>
              <a:rPr lang="en-US" sz="2000" dirty="0">
                <a:solidFill>
                  <a:srgbClr val="0070C0"/>
                </a:solidFill>
              </a:rPr>
              <a:t>Arad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 eaLnBrk="1" hangingPunct="1"/>
            <a:r>
              <a:rPr lang="en-US" sz="2000" dirty="0"/>
              <a:t>Is state == </a:t>
            </a:r>
            <a:r>
              <a:rPr lang="en-US" sz="2000" dirty="0">
                <a:solidFill>
                  <a:srgbClr val="C00000"/>
                </a:solidFill>
              </a:rPr>
              <a:t>Bucharest</a:t>
            </a:r>
            <a:r>
              <a:rPr lang="en-US" sz="2000" dirty="0"/>
              <a:t>?</a:t>
            </a:r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lvl="1"/>
            <a:r>
              <a:rPr lang="en-US" sz="2000" dirty="0"/>
              <a:t>If there exists one, it is a sequence of cities from Arad to Bucharest</a:t>
            </a:r>
          </a:p>
          <a:p>
            <a:pPr marL="0" indent="0" eaLnBrk="1" hangingPunct="1">
              <a:buNone/>
            </a:pP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222205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A564EAB-253B-4465-9AE7-872B19B935C5}"/>
              </a:ext>
            </a:extLst>
          </p:cNvPr>
          <p:cNvSpPr/>
          <p:nvPr/>
        </p:nvSpPr>
        <p:spPr>
          <a:xfrm>
            <a:off x="233916" y="2806995"/>
            <a:ext cx="1281224" cy="62200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E8A018-5EBD-48FF-9420-6A0F3FA45567}"/>
              </a:ext>
            </a:extLst>
          </p:cNvPr>
          <p:cNvSpPr/>
          <p:nvPr/>
        </p:nvSpPr>
        <p:spPr>
          <a:xfrm>
            <a:off x="3554966" y="4534195"/>
            <a:ext cx="1281224" cy="62200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DD4161-C6A4-E548-BACB-40FFAD66183B}"/>
              </a:ext>
            </a:extLst>
          </p:cNvPr>
          <p:cNvSpPr/>
          <p:nvPr/>
        </p:nvSpPr>
        <p:spPr>
          <a:xfrm>
            <a:off x="6596288" y="2445745"/>
            <a:ext cx="5361796" cy="399912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4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7308115" y="1676401"/>
            <a:ext cx="4839435" cy="5111749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pPr eaLnBrk="1" hangingPunct="1"/>
            <a:r>
              <a:rPr lang="en-US" sz="2400" dirty="0"/>
              <a:t>Successor function:</a:t>
            </a:r>
          </a:p>
          <a:p>
            <a:pPr lvl="1" eaLnBrk="1" hangingPunct="1"/>
            <a:r>
              <a:rPr lang="en-US" sz="2000" dirty="0"/>
              <a:t>Roads: Go to adjacent city with cost = distance</a:t>
            </a:r>
          </a:p>
          <a:p>
            <a:pPr eaLnBrk="1" hangingPunct="1"/>
            <a:r>
              <a:rPr lang="en-US" sz="2400" dirty="0"/>
              <a:t>Start state:</a:t>
            </a:r>
          </a:p>
          <a:p>
            <a:pPr lvl="1" eaLnBrk="1" hangingPunct="1"/>
            <a:r>
              <a:rPr lang="en-US" sz="2000" dirty="0">
                <a:solidFill>
                  <a:srgbClr val="0070C0"/>
                </a:solidFill>
              </a:rPr>
              <a:t>Arad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 eaLnBrk="1" hangingPunct="1"/>
            <a:r>
              <a:rPr lang="en-US" sz="2000" dirty="0"/>
              <a:t>Is state == </a:t>
            </a:r>
            <a:r>
              <a:rPr lang="en-US" sz="2000" dirty="0">
                <a:solidFill>
                  <a:srgbClr val="C00000"/>
                </a:solidFill>
              </a:rPr>
              <a:t>Bucharest</a:t>
            </a:r>
            <a:r>
              <a:rPr lang="en-US" sz="2000" dirty="0"/>
              <a:t>?</a:t>
            </a:r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lvl="1"/>
            <a:r>
              <a:rPr lang="en-US" sz="2000" dirty="0"/>
              <a:t>If there exists one, it is a sequence of cities from Arad to Bucharest</a:t>
            </a:r>
          </a:p>
          <a:p>
            <a:pPr marL="0" indent="0" eaLnBrk="1" hangingPunct="1">
              <a:buNone/>
            </a:pP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222205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A564EAB-253B-4465-9AE7-872B19B935C5}"/>
              </a:ext>
            </a:extLst>
          </p:cNvPr>
          <p:cNvSpPr/>
          <p:nvPr/>
        </p:nvSpPr>
        <p:spPr>
          <a:xfrm>
            <a:off x="233916" y="2806995"/>
            <a:ext cx="1281224" cy="62200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E8A018-5EBD-48FF-9420-6A0F3FA45567}"/>
              </a:ext>
            </a:extLst>
          </p:cNvPr>
          <p:cNvSpPr/>
          <p:nvPr/>
        </p:nvSpPr>
        <p:spPr>
          <a:xfrm>
            <a:off x="3554966" y="4534195"/>
            <a:ext cx="1281224" cy="62200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DD4161-C6A4-E548-BACB-40FFAD66183B}"/>
              </a:ext>
            </a:extLst>
          </p:cNvPr>
          <p:cNvSpPr/>
          <p:nvPr/>
        </p:nvSpPr>
        <p:spPr>
          <a:xfrm>
            <a:off x="6596288" y="3428999"/>
            <a:ext cx="5361796" cy="30158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134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7308115" y="1676401"/>
            <a:ext cx="4839435" cy="5111749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pPr eaLnBrk="1" hangingPunct="1"/>
            <a:r>
              <a:rPr lang="en-US" sz="2400" dirty="0"/>
              <a:t>Successor function:</a:t>
            </a:r>
          </a:p>
          <a:p>
            <a:pPr lvl="1" eaLnBrk="1" hangingPunct="1"/>
            <a:r>
              <a:rPr lang="en-US" sz="2000" dirty="0"/>
              <a:t>Roads: Go to adjacent city with cost = distance</a:t>
            </a:r>
          </a:p>
          <a:p>
            <a:pPr eaLnBrk="1" hangingPunct="1"/>
            <a:r>
              <a:rPr lang="en-US" sz="2400" dirty="0"/>
              <a:t>Start state:</a:t>
            </a:r>
          </a:p>
          <a:p>
            <a:pPr lvl="1" eaLnBrk="1" hangingPunct="1"/>
            <a:r>
              <a:rPr lang="en-US" sz="2000" dirty="0">
                <a:solidFill>
                  <a:srgbClr val="0070C0"/>
                </a:solidFill>
              </a:rPr>
              <a:t>Arad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 eaLnBrk="1" hangingPunct="1"/>
            <a:r>
              <a:rPr lang="en-US" sz="2000" dirty="0"/>
              <a:t>Is state == </a:t>
            </a:r>
            <a:r>
              <a:rPr lang="en-US" sz="2000" dirty="0">
                <a:solidFill>
                  <a:srgbClr val="C00000"/>
                </a:solidFill>
              </a:rPr>
              <a:t>Bucharest</a:t>
            </a:r>
            <a:r>
              <a:rPr lang="en-US" sz="2000" dirty="0"/>
              <a:t>?</a:t>
            </a:r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lvl="1"/>
            <a:r>
              <a:rPr lang="en-US" sz="2000" dirty="0"/>
              <a:t>If there exists one, it is a sequence of cities from Arad to Bucharest</a:t>
            </a:r>
          </a:p>
          <a:p>
            <a:pPr marL="0" indent="0" eaLnBrk="1" hangingPunct="1">
              <a:buNone/>
            </a:pP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222205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A564EAB-253B-4465-9AE7-872B19B935C5}"/>
              </a:ext>
            </a:extLst>
          </p:cNvPr>
          <p:cNvSpPr/>
          <p:nvPr/>
        </p:nvSpPr>
        <p:spPr>
          <a:xfrm>
            <a:off x="233916" y="2806995"/>
            <a:ext cx="1281224" cy="62200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E8A018-5EBD-48FF-9420-6A0F3FA45567}"/>
              </a:ext>
            </a:extLst>
          </p:cNvPr>
          <p:cNvSpPr/>
          <p:nvPr/>
        </p:nvSpPr>
        <p:spPr>
          <a:xfrm>
            <a:off x="3554966" y="4534195"/>
            <a:ext cx="1281224" cy="62200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DD4161-C6A4-E548-BACB-40FFAD66183B}"/>
              </a:ext>
            </a:extLst>
          </p:cNvPr>
          <p:cNvSpPr/>
          <p:nvPr/>
        </p:nvSpPr>
        <p:spPr>
          <a:xfrm>
            <a:off x="6596288" y="4340646"/>
            <a:ext cx="5361796" cy="2104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539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7308115" y="1676401"/>
            <a:ext cx="4839435" cy="5111749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pPr eaLnBrk="1" hangingPunct="1"/>
            <a:r>
              <a:rPr lang="en-US" sz="2400" dirty="0"/>
              <a:t>Successor function:</a:t>
            </a:r>
          </a:p>
          <a:p>
            <a:pPr lvl="1" eaLnBrk="1" hangingPunct="1"/>
            <a:r>
              <a:rPr lang="en-US" sz="2000" dirty="0"/>
              <a:t>Roads: Go to adjacent city with cost = distance</a:t>
            </a:r>
          </a:p>
          <a:p>
            <a:pPr eaLnBrk="1" hangingPunct="1"/>
            <a:r>
              <a:rPr lang="en-US" sz="2400" dirty="0"/>
              <a:t>Start state:</a:t>
            </a:r>
          </a:p>
          <a:p>
            <a:pPr lvl="1" eaLnBrk="1" hangingPunct="1"/>
            <a:r>
              <a:rPr lang="en-US" sz="2000" dirty="0">
                <a:solidFill>
                  <a:srgbClr val="0070C0"/>
                </a:solidFill>
              </a:rPr>
              <a:t>Arad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 eaLnBrk="1" hangingPunct="1"/>
            <a:r>
              <a:rPr lang="en-US" sz="2000" dirty="0"/>
              <a:t>Is state == </a:t>
            </a:r>
            <a:r>
              <a:rPr lang="en-US" sz="2000" dirty="0">
                <a:solidFill>
                  <a:srgbClr val="C00000"/>
                </a:solidFill>
              </a:rPr>
              <a:t>Bucharest</a:t>
            </a:r>
            <a:r>
              <a:rPr lang="en-US" sz="2000" dirty="0"/>
              <a:t>?</a:t>
            </a:r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lvl="1"/>
            <a:r>
              <a:rPr lang="en-US" sz="2000" dirty="0"/>
              <a:t>If there exists one, it is a sequence of cities from Arad to Bucharest</a:t>
            </a:r>
          </a:p>
          <a:p>
            <a:pPr marL="0" indent="0" eaLnBrk="1" hangingPunct="1">
              <a:buNone/>
            </a:pP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222205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A564EAB-253B-4465-9AE7-872B19B935C5}"/>
              </a:ext>
            </a:extLst>
          </p:cNvPr>
          <p:cNvSpPr/>
          <p:nvPr/>
        </p:nvSpPr>
        <p:spPr>
          <a:xfrm>
            <a:off x="233916" y="2806995"/>
            <a:ext cx="1281224" cy="62200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E8A018-5EBD-48FF-9420-6A0F3FA45567}"/>
              </a:ext>
            </a:extLst>
          </p:cNvPr>
          <p:cNvSpPr/>
          <p:nvPr/>
        </p:nvSpPr>
        <p:spPr>
          <a:xfrm>
            <a:off x="3554966" y="4534195"/>
            <a:ext cx="1281224" cy="62200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DD4161-C6A4-E548-BACB-40FFAD66183B}"/>
              </a:ext>
            </a:extLst>
          </p:cNvPr>
          <p:cNvSpPr/>
          <p:nvPr/>
        </p:nvSpPr>
        <p:spPr>
          <a:xfrm>
            <a:off x="6596288" y="5332164"/>
            <a:ext cx="5361796" cy="111270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96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7308115" y="1676401"/>
            <a:ext cx="4839435" cy="5111749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pPr eaLnBrk="1" hangingPunct="1"/>
            <a:r>
              <a:rPr lang="en-US" sz="2400" dirty="0"/>
              <a:t>Successor function:</a:t>
            </a:r>
          </a:p>
          <a:p>
            <a:pPr lvl="1" eaLnBrk="1" hangingPunct="1"/>
            <a:r>
              <a:rPr lang="en-US" sz="2000" dirty="0"/>
              <a:t>Roads: Go to adjacent city with cost = distance</a:t>
            </a:r>
          </a:p>
          <a:p>
            <a:pPr eaLnBrk="1" hangingPunct="1"/>
            <a:r>
              <a:rPr lang="en-US" sz="2400" dirty="0"/>
              <a:t>Start state:</a:t>
            </a:r>
          </a:p>
          <a:p>
            <a:pPr lvl="1" eaLnBrk="1" hangingPunct="1"/>
            <a:r>
              <a:rPr lang="en-US" sz="2000" dirty="0">
                <a:solidFill>
                  <a:srgbClr val="0070C0"/>
                </a:solidFill>
              </a:rPr>
              <a:t>Arad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 eaLnBrk="1" hangingPunct="1"/>
            <a:r>
              <a:rPr lang="en-US" sz="2000" dirty="0"/>
              <a:t>Is state == </a:t>
            </a:r>
            <a:r>
              <a:rPr lang="en-US" sz="2000" dirty="0">
                <a:solidFill>
                  <a:srgbClr val="C00000"/>
                </a:solidFill>
              </a:rPr>
              <a:t>Bucharest</a:t>
            </a:r>
            <a:r>
              <a:rPr lang="en-US" sz="2000" dirty="0"/>
              <a:t>?</a:t>
            </a:r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lvl="1"/>
            <a:r>
              <a:rPr lang="en-US" sz="2000" dirty="0"/>
              <a:t>If there exists one, it is a sequence of cities from Arad to Bucharest</a:t>
            </a:r>
          </a:p>
          <a:p>
            <a:pPr marL="0" indent="0" eaLnBrk="1" hangingPunct="1">
              <a:buNone/>
            </a:pP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222205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A564EAB-253B-4465-9AE7-872B19B935C5}"/>
              </a:ext>
            </a:extLst>
          </p:cNvPr>
          <p:cNvSpPr/>
          <p:nvPr/>
        </p:nvSpPr>
        <p:spPr>
          <a:xfrm>
            <a:off x="233916" y="2806995"/>
            <a:ext cx="1281224" cy="62200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E8A018-5EBD-48FF-9420-6A0F3FA45567}"/>
              </a:ext>
            </a:extLst>
          </p:cNvPr>
          <p:cNvSpPr/>
          <p:nvPr/>
        </p:nvSpPr>
        <p:spPr>
          <a:xfrm>
            <a:off x="3554966" y="4534195"/>
            <a:ext cx="1281224" cy="62200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03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D5ED-49E7-FE44-9BDE-FA5A6AF69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State Space?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12CDB33-B98E-944A-A0D8-BA18C98BABB6}"/>
              </a:ext>
            </a:extLst>
          </p:cNvPr>
          <p:cNvSpPr/>
          <p:nvPr/>
        </p:nvSpPr>
        <p:spPr>
          <a:xfrm>
            <a:off x="452037" y="3660722"/>
            <a:ext cx="9829800" cy="2943278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FA35E20-6CA2-554E-A9AC-1E60521CD864}"/>
              </a:ext>
            </a:extLst>
          </p:cNvPr>
          <p:cNvSpPr/>
          <p:nvPr/>
        </p:nvSpPr>
        <p:spPr>
          <a:xfrm>
            <a:off x="452036" y="15779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81BEBA89-6332-1D4F-BCE6-1326BCFCA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3034" y="4312109"/>
            <a:ext cx="4038600" cy="2118258"/>
          </a:xfrm>
        </p:spPr>
        <p:txBody>
          <a:bodyPr/>
          <a:lstStyle/>
          <a:p>
            <a:r>
              <a:rPr lang="en-US" sz="2400" u="sng" dirty="0"/>
              <a:t>Problem: Pathing</a:t>
            </a:r>
          </a:p>
          <a:p>
            <a:pPr lvl="1"/>
            <a:r>
              <a:rPr lang="en-US" sz="2000" dirty="0"/>
              <a:t>States: 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only</a:t>
            </a:r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)=END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8789F686-FBD4-CC48-9771-5912944FDE06}"/>
              </a:ext>
            </a:extLst>
          </p:cNvPr>
          <p:cNvSpPr txBox="1">
            <a:spLocks/>
          </p:cNvSpPr>
          <p:nvPr/>
        </p:nvSpPr>
        <p:spPr>
          <a:xfrm>
            <a:off x="5709834" y="4312109"/>
            <a:ext cx="3962400" cy="21182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/>
              <a:t>Problem: Eat-All-Dots</a:t>
            </a:r>
          </a:p>
          <a:p>
            <a:pPr lvl="1"/>
            <a:r>
              <a:rPr lang="en-US" sz="2000" dirty="0"/>
              <a:t>States: {(</a:t>
            </a:r>
            <a:r>
              <a:rPr lang="en-US" sz="2000" dirty="0" err="1"/>
              <a:t>x,y</a:t>
            </a:r>
            <a:r>
              <a:rPr lang="en-US" sz="2000" dirty="0"/>
              <a:t>), dot </a:t>
            </a:r>
            <a:r>
              <a:rPr lang="en-US" sz="2000" dirty="0" err="1"/>
              <a:t>booleans</a:t>
            </a:r>
            <a:r>
              <a:rPr lang="en-US" sz="2000" dirty="0"/>
              <a:t>}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and possibly a dot </a:t>
            </a:r>
            <a:r>
              <a:rPr lang="en-US" sz="2000" dirty="0" err="1"/>
              <a:t>boolean</a:t>
            </a:r>
            <a:endParaRPr lang="en-US" sz="2000" dirty="0"/>
          </a:p>
          <a:p>
            <a:pPr lvl="1"/>
            <a:r>
              <a:rPr lang="en-US" sz="2000" dirty="0"/>
              <a:t>Goal test: dots all false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34752B92-B1FB-6542-AA3E-2AEAA46D2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35" y="1657297"/>
            <a:ext cx="97536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includes every last detail of the environment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37C2B4E-C416-F941-8697-FFC8C7886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0434" y="2057400"/>
            <a:ext cx="4953000" cy="139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3DFA82-DF13-4AD3-9B09-E6264081661A}"/>
              </a:ext>
            </a:extLst>
          </p:cNvPr>
          <p:cNvSpPr/>
          <p:nvPr/>
        </p:nvSpPr>
        <p:spPr>
          <a:xfrm>
            <a:off x="1222744" y="3783154"/>
            <a:ext cx="79318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for planning (abstraction)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64C27-D9A8-3843-9E1C-20CB94EF407A}"/>
              </a:ext>
            </a:extLst>
          </p:cNvPr>
          <p:cNvCxnSpPr/>
          <p:nvPr/>
        </p:nvCxnSpPr>
        <p:spPr>
          <a:xfrm>
            <a:off x="4979624" y="4312109"/>
            <a:ext cx="0" cy="200055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666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Space Sizes?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94640" y="1543426"/>
            <a:ext cx="5943600" cy="452596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World state:</a:t>
            </a:r>
          </a:p>
          <a:p>
            <a:pPr lvl="1"/>
            <a:r>
              <a:rPr lang="en-US" sz="2000" dirty="0"/>
              <a:t>Agent positions: 120</a:t>
            </a:r>
          </a:p>
          <a:p>
            <a:pPr lvl="1"/>
            <a:r>
              <a:rPr lang="en-US" sz="2000" dirty="0"/>
              <a:t>Food count: 30</a:t>
            </a:r>
          </a:p>
          <a:p>
            <a:pPr lvl="1"/>
            <a:r>
              <a:rPr lang="en-US" sz="2000" dirty="0"/>
              <a:t>Ghost positions: 12</a:t>
            </a:r>
          </a:p>
          <a:p>
            <a:pPr lvl="1"/>
            <a:r>
              <a:rPr lang="en-US" sz="2000" dirty="0"/>
              <a:t>Agent facing: NSEW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many</a:t>
            </a:r>
          </a:p>
          <a:p>
            <a:pPr lvl="1"/>
            <a:r>
              <a:rPr lang="en-US" sz="2000" dirty="0"/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</a:p>
          <a:p>
            <a:pPr lvl="1"/>
            <a:r>
              <a:rPr lang="en-US" sz="2000" dirty="0"/>
              <a:t>States for </a:t>
            </a:r>
            <a:r>
              <a:rPr lang="en-US" sz="2000" dirty="0" err="1"/>
              <a:t>pathing</a:t>
            </a:r>
            <a:r>
              <a:rPr lang="en-US" sz="2000" dirty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</a:t>
            </a:r>
          </a:p>
          <a:p>
            <a:pPr lvl="1"/>
            <a:r>
              <a:rPr lang="en-US" sz="2000" dirty="0"/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</a:t>
            </a:r>
          </a:p>
          <a:p>
            <a:pPr lvl="1">
              <a:buFont typeface="Wingdings" pitchFamily="2" charset="2"/>
              <a:buNone/>
            </a:pPr>
            <a:endParaRPr lang="en-US" sz="20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88617" y="1757737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247B77-6D58-6A44-BC63-927CA09A157F}"/>
              </a:ext>
            </a:extLst>
          </p:cNvPr>
          <p:cNvSpPr/>
          <p:nvPr/>
        </p:nvSpPr>
        <p:spPr>
          <a:xfrm>
            <a:off x="172720" y="3250054"/>
            <a:ext cx="4751820" cy="26050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7911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Space Sizes?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94640" y="1543426"/>
            <a:ext cx="5943600" cy="452596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World state:</a:t>
            </a:r>
          </a:p>
          <a:p>
            <a:pPr lvl="1"/>
            <a:r>
              <a:rPr lang="en-US" sz="2000" dirty="0"/>
              <a:t>Agent positions: 120</a:t>
            </a:r>
          </a:p>
          <a:p>
            <a:pPr lvl="1"/>
            <a:r>
              <a:rPr lang="en-US" sz="2000" dirty="0"/>
              <a:t>Food count: 30</a:t>
            </a:r>
          </a:p>
          <a:p>
            <a:pPr lvl="1"/>
            <a:r>
              <a:rPr lang="en-US" sz="2000" dirty="0"/>
              <a:t>Ghost positions: 12</a:t>
            </a:r>
          </a:p>
          <a:p>
            <a:pPr lvl="1"/>
            <a:r>
              <a:rPr lang="en-US" sz="2000" dirty="0"/>
              <a:t>Agent facing: NSEW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many</a:t>
            </a:r>
          </a:p>
          <a:p>
            <a:pPr lvl="1"/>
            <a:r>
              <a:rPr lang="en-US" sz="2000" dirty="0"/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</a:p>
          <a:p>
            <a:pPr lvl="1"/>
            <a:r>
              <a:rPr lang="en-US" sz="2000" dirty="0"/>
              <a:t>States for </a:t>
            </a:r>
            <a:r>
              <a:rPr lang="en-US" sz="2000" dirty="0" err="1"/>
              <a:t>pathing</a:t>
            </a:r>
            <a:r>
              <a:rPr lang="en-US" sz="2000" dirty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</a:t>
            </a:r>
          </a:p>
          <a:p>
            <a:pPr lvl="1"/>
            <a:r>
              <a:rPr lang="en-US" sz="2000" dirty="0"/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</a:t>
            </a:r>
          </a:p>
          <a:p>
            <a:pPr lvl="1">
              <a:buFont typeface="Wingdings" pitchFamily="2" charset="2"/>
              <a:buNone/>
            </a:pPr>
            <a:endParaRPr lang="en-US" sz="20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88617" y="1757737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1804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6E7ED-6F72-4657-B38D-C4349D0FB171}"/>
              </a:ext>
            </a:extLst>
          </p:cNvPr>
          <p:cNvSpPr txBox="1"/>
          <p:nvPr/>
        </p:nvSpPr>
        <p:spPr>
          <a:xfrm>
            <a:off x="1422400" y="5930900"/>
            <a:ext cx="850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To “systematically” find the solution rather than brute-force</a:t>
            </a:r>
          </a:p>
        </p:txBody>
      </p:sp>
    </p:spTree>
    <p:extLst>
      <p:ext uri="{BB962C8B-B14F-4D97-AF65-F5344CB8AC3E}">
        <p14:creationId xmlns:p14="http://schemas.microsoft.com/office/powerpoint/2010/main" val="2157481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098CF7-1BF7-A24E-B19C-8F843E68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2544123"/>
            <a:ext cx="11440000" cy="36328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4CBA6-B5BB-4845-BDC0-A8B56B484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 questions about each week in the carmen weekly discussions</a:t>
            </a:r>
          </a:p>
          <a:p>
            <a:r>
              <a:rPr lang="en-US" dirty="0"/>
              <a:t>Slide contents, references, recorded lectures will be updated after each class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E87B99-C10A-F24B-85F0-906E9FF4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Administrative Details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686BF2-ACD0-C347-A7A7-34DE7B016D58}"/>
              </a:ext>
            </a:extLst>
          </p:cNvPr>
          <p:cNvSpPr/>
          <p:nvPr/>
        </p:nvSpPr>
        <p:spPr>
          <a:xfrm>
            <a:off x="427756" y="3957651"/>
            <a:ext cx="11202142" cy="10231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866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294640" y="1694945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>
                <a:solidFill>
                  <a:srgbClr val="C00000"/>
                </a:solidFill>
              </a:rPr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77A8E01-D388-2743-BC68-1E495B27BA4D}"/>
              </a:ext>
            </a:extLst>
          </p:cNvPr>
          <p:cNvSpPr/>
          <p:nvPr/>
        </p:nvSpPr>
        <p:spPr>
          <a:xfrm>
            <a:off x="258004" y="3806150"/>
            <a:ext cx="6099337" cy="26827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0" name="Group 4">
            <a:extLst>
              <a:ext uri="{FF2B5EF4-FFF2-40B4-BE49-F238E27FC236}">
                <a16:creationId xmlns:a16="http://schemas.microsoft.com/office/drawing/2014/main" id="{4AFDC455-66CA-CA45-8E1D-9328126269F9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01" name="AutoShape 5">
              <a:extLst>
                <a:ext uri="{FF2B5EF4-FFF2-40B4-BE49-F238E27FC236}">
                  <a16:creationId xmlns:a16="http://schemas.microsoft.com/office/drawing/2014/main" id="{94234FBB-A0EE-714D-B48B-2BFB9AA45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02" name="AutoShape 6">
              <a:extLst>
                <a:ext uri="{FF2B5EF4-FFF2-40B4-BE49-F238E27FC236}">
                  <a16:creationId xmlns:a16="http://schemas.microsoft.com/office/drawing/2014/main" id="{4203CDB9-D876-2748-A647-B2ED4D375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03" name="AutoShape 7">
              <a:extLst>
                <a:ext uri="{FF2B5EF4-FFF2-40B4-BE49-F238E27FC236}">
                  <a16:creationId xmlns:a16="http://schemas.microsoft.com/office/drawing/2014/main" id="{3A3B436F-69F7-BE41-9DFC-28322BD0F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d</a:t>
              </a:r>
            </a:p>
          </p:txBody>
        </p:sp>
        <p:sp>
          <p:nvSpPr>
            <p:cNvPr id="104" name="AutoShape 8">
              <a:extLst>
                <a:ext uri="{FF2B5EF4-FFF2-40B4-BE49-F238E27FC236}">
                  <a16:creationId xmlns:a16="http://schemas.microsoft.com/office/drawing/2014/main" id="{9BABBC26-4974-8C4C-957B-E503E3BED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05" name="AutoShape 9">
              <a:extLst>
                <a:ext uri="{FF2B5EF4-FFF2-40B4-BE49-F238E27FC236}">
                  <a16:creationId xmlns:a16="http://schemas.microsoft.com/office/drawing/2014/main" id="{C3378F79-2606-5244-B48B-7FBE7181C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06" name="AutoShape 10">
              <a:extLst>
                <a:ext uri="{FF2B5EF4-FFF2-40B4-BE49-F238E27FC236}">
                  <a16:creationId xmlns:a16="http://schemas.microsoft.com/office/drawing/2014/main" id="{4CEBB651-2F97-5B4F-A6D3-07E4F5439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07" name="AutoShape 11">
              <a:extLst>
                <a:ext uri="{FF2B5EF4-FFF2-40B4-BE49-F238E27FC236}">
                  <a16:creationId xmlns:a16="http://schemas.microsoft.com/office/drawing/2014/main" id="{0FF964F6-5F6C-B341-96CC-8AB1F5DC4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08" name="AutoShape 12">
              <a:extLst>
                <a:ext uri="{FF2B5EF4-FFF2-40B4-BE49-F238E27FC236}">
                  <a16:creationId xmlns:a16="http://schemas.microsoft.com/office/drawing/2014/main" id="{BF05AB3B-E7FF-3F42-8980-EEB7239CF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09" name="AutoShape 13">
              <a:extLst>
                <a:ext uri="{FF2B5EF4-FFF2-40B4-BE49-F238E27FC236}">
                  <a16:creationId xmlns:a16="http://schemas.microsoft.com/office/drawing/2014/main" id="{47F60FA2-63B5-7143-9D13-8ED66BBDB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10" name="AutoShape 14">
              <a:extLst>
                <a:ext uri="{FF2B5EF4-FFF2-40B4-BE49-F238E27FC236}">
                  <a16:creationId xmlns:a16="http://schemas.microsoft.com/office/drawing/2014/main" id="{3A05177A-5F99-7B42-A06E-0414D41DB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11" name="AutoShape 15">
              <a:extLst>
                <a:ext uri="{FF2B5EF4-FFF2-40B4-BE49-F238E27FC236}">
                  <a16:creationId xmlns:a16="http://schemas.microsoft.com/office/drawing/2014/main" id="{7CD150A3-5FD0-E04C-AA83-800CC047B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12" name="AutoShape 16">
              <a:extLst>
                <a:ext uri="{FF2B5EF4-FFF2-40B4-BE49-F238E27FC236}">
                  <a16:creationId xmlns:a16="http://schemas.microsoft.com/office/drawing/2014/main" id="{199B4B99-6490-7845-8864-A53A75D0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13" name="AutoShape 17">
              <a:extLst>
                <a:ext uri="{FF2B5EF4-FFF2-40B4-BE49-F238E27FC236}">
                  <a16:creationId xmlns:a16="http://schemas.microsoft.com/office/drawing/2014/main" id="{CBBF3771-ABAF-2941-8AC0-220CD6F89FED}"/>
                </a:ext>
              </a:extLst>
            </p:cNvPr>
            <p:cNvCxnSpPr>
              <a:cxnSpLocks noChangeShapeType="1"/>
              <a:stCxn id="101" idx="5"/>
              <a:endCxn id="105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4" name="AutoShape 18">
              <a:extLst>
                <a:ext uri="{FF2B5EF4-FFF2-40B4-BE49-F238E27FC236}">
                  <a16:creationId xmlns:a16="http://schemas.microsoft.com/office/drawing/2014/main" id="{FCF05FF2-955F-534E-962D-3D640B04D80F}"/>
                </a:ext>
              </a:extLst>
            </p:cNvPr>
            <p:cNvCxnSpPr>
              <a:cxnSpLocks noChangeShapeType="1"/>
              <a:stCxn id="105" idx="5"/>
              <a:endCxn id="106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5" name="AutoShape 19">
              <a:extLst>
                <a:ext uri="{FF2B5EF4-FFF2-40B4-BE49-F238E27FC236}">
                  <a16:creationId xmlns:a16="http://schemas.microsoft.com/office/drawing/2014/main" id="{3704BBE6-61B6-6541-88C2-2AA2C1CB2E12}"/>
                </a:ext>
              </a:extLst>
            </p:cNvPr>
            <p:cNvCxnSpPr>
              <a:cxnSpLocks noChangeShapeType="1"/>
              <a:stCxn id="109" idx="3"/>
              <a:endCxn id="106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6" name="AutoShape 20">
              <a:extLst>
                <a:ext uri="{FF2B5EF4-FFF2-40B4-BE49-F238E27FC236}">
                  <a16:creationId xmlns:a16="http://schemas.microsoft.com/office/drawing/2014/main" id="{62401D3C-D35A-9241-B814-AAA07F84379A}"/>
                </a:ext>
              </a:extLst>
            </p:cNvPr>
            <p:cNvCxnSpPr>
              <a:cxnSpLocks noChangeShapeType="1"/>
              <a:stCxn id="109" idx="2"/>
              <a:endCxn id="105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7" name="AutoShape 21">
              <a:extLst>
                <a:ext uri="{FF2B5EF4-FFF2-40B4-BE49-F238E27FC236}">
                  <a16:creationId xmlns:a16="http://schemas.microsoft.com/office/drawing/2014/main" id="{FE934534-9586-C642-B78D-581A1284B968}"/>
                </a:ext>
              </a:extLst>
            </p:cNvPr>
            <p:cNvCxnSpPr>
              <a:cxnSpLocks noChangeShapeType="1"/>
              <a:stCxn id="108" idx="4"/>
              <a:endCxn id="109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8" name="AutoShape 22">
              <a:extLst>
                <a:ext uri="{FF2B5EF4-FFF2-40B4-BE49-F238E27FC236}">
                  <a16:creationId xmlns:a16="http://schemas.microsoft.com/office/drawing/2014/main" id="{98CBA5DB-1C1A-9445-B997-6F902DB6BBD1}"/>
                </a:ext>
              </a:extLst>
            </p:cNvPr>
            <p:cNvCxnSpPr>
              <a:cxnSpLocks noChangeShapeType="1"/>
              <a:stCxn id="108" idx="5"/>
              <a:endCxn id="112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9" name="AutoShape 23">
              <a:extLst>
                <a:ext uri="{FF2B5EF4-FFF2-40B4-BE49-F238E27FC236}">
                  <a16:creationId xmlns:a16="http://schemas.microsoft.com/office/drawing/2014/main" id="{1E630EA0-C236-A448-95E9-31E44CDF5F7A}"/>
                </a:ext>
              </a:extLst>
            </p:cNvPr>
            <p:cNvCxnSpPr>
              <a:cxnSpLocks noChangeShapeType="1"/>
              <a:stCxn id="112" idx="0"/>
              <a:endCxn id="111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0" name="AutoShape 24">
              <a:extLst>
                <a:ext uri="{FF2B5EF4-FFF2-40B4-BE49-F238E27FC236}">
                  <a16:creationId xmlns:a16="http://schemas.microsoft.com/office/drawing/2014/main" id="{7E1B928F-903A-B341-9643-0614D39A9BDF}"/>
                </a:ext>
              </a:extLst>
            </p:cNvPr>
            <p:cNvCxnSpPr>
              <a:cxnSpLocks noChangeShapeType="1"/>
              <a:stCxn id="111" idx="0"/>
              <a:endCxn id="102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1" name="AutoShape 25">
              <a:extLst>
                <a:ext uri="{FF2B5EF4-FFF2-40B4-BE49-F238E27FC236}">
                  <a16:creationId xmlns:a16="http://schemas.microsoft.com/office/drawing/2014/main" id="{B4F4D471-0CFE-6445-B20F-D863DBCACB1F}"/>
                </a:ext>
              </a:extLst>
            </p:cNvPr>
            <p:cNvCxnSpPr>
              <a:cxnSpLocks noChangeShapeType="1"/>
              <a:stCxn id="101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2" name="AutoShape 26">
              <a:extLst>
                <a:ext uri="{FF2B5EF4-FFF2-40B4-BE49-F238E27FC236}">
                  <a16:creationId xmlns:a16="http://schemas.microsoft.com/office/drawing/2014/main" id="{880B0C0F-B07B-6D44-9791-FF4CF5BA5B9D}"/>
                </a:ext>
              </a:extLst>
            </p:cNvPr>
            <p:cNvCxnSpPr>
              <a:cxnSpLocks noChangeShapeType="1"/>
              <a:stCxn id="103" idx="1"/>
              <a:endCxn id="104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" name="AutoShape 27">
              <a:extLst>
                <a:ext uri="{FF2B5EF4-FFF2-40B4-BE49-F238E27FC236}">
                  <a16:creationId xmlns:a16="http://schemas.microsoft.com/office/drawing/2014/main" id="{C239369E-6FF8-DD44-A703-673D7DBD47D5}"/>
                </a:ext>
              </a:extLst>
            </p:cNvPr>
            <p:cNvCxnSpPr>
              <a:cxnSpLocks noChangeShapeType="1"/>
              <a:endCxn id="110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4" name="AutoShape 28">
              <a:extLst>
                <a:ext uri="{FF2B5EF4-FFF2-40B4-BE49-F238E27FC236}">
                  <a16:creationId xmlns:a16="http://schemas.microsoft.com/office/drawing/2014/main" id="{1CC0A23F-6D28-B04A-A226-8795C04C498C}"/>
                </a:ext>
              </a:extLst>
            </p:cNvPr>
            <p:cNvCxnSpPr>
              <a:cxnSpLocks noChangeShapeType="1"/>
              <a:stCxn id="107" idx="2"/>
              <a:endCxn id="110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5" name="AutoShape 29">
              <a:extLst>
                <a:ext uri="{FF2B5EF4-FFF2-40B4-BE49-F238E27FC236}">
                  <a16:creationId xmlns:a16="http://schemas.microsoft.com/office/drawing/2014/main" id="{5310C6C8-FA26-3E47-800F-B37BE003B2F4}"/>
                </a:ext>
              </a:extLst>
            </p:cNvPr>
            <p:cNvCxnSpPr>
              <a:cxnSpLocks noChangeShapeType="1"/>
              <a:stCxn id="103" idx="7"/>
              <a:endCxn id="107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6" name="AutoShape 30">
              <a:extLst>
                <a:ext uri="{FF2B5EF4-FFF2-40B4-BE49-F238E27FC236}">
                  <a16:creationId xmlns:a16="http://schemas.microsoft.com/office/drawing/2014/main" id="{BA228371-814B-D349-883A-B5DCC3F03F0A}"/>
                </a:ext>
              </a:extLst>
            </p:cNvPr>
            <p:cNvCxnSpPr>
              <a:cxnSpLocks noChangeShapeType="1"/>
              <a:stCxn id="103" idx="6"/>
              <a:endCxn id="108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7" name="AutoShape 31">
              <a:extLst>
                <a:ext uri="{FF2B5EF4-FFF2-40B4-BE49-F238E27FC236}">
                  <a16:creationId xmlns:a16="http://schemas.microsoft.com/office/drawing/2014/main" id="{A73F2E0C-87B1-4D48-9897-1193F6C929A1}"/>
                </a:ext>
              </a:extLst>
            </p:cNvPr>
            <p:cNvCxnSpPr>
              <a:cxnSpLocks noChangeShapeType="1"/>
              <a:stCxn id="111" idx="1"/>
              <a:endCxn id="107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8" name="AutoShape 32">
              <a:extLst>
                <a:ext uri="{FF2B5EF4-FFF2-40B4-BE49-F238E27FC236}">
                  <a16:creationId xmlns:a16="http://schemas.microsoft.com/office/drawing/2014/main" id="{E14B2A44-980F-5C44-8074-E861A4AED693}"/>
                </a:ext>
              </a:extLst>
            </p:cNvPr>
            <p:cNvCxnSpPr>
              <a:cxnSpLocks noChangeShapeType="1"/>
              <a:stCxn id="101" idx="6"/>
              <a:endCxn id="108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9" name="Text Box 33">
            <a:extLst>
              <a:ext uri="{FF2B5EF4-FFF2-40B4-BE49-F238E27FC236}">
                <a16:creationId xmlns:a16="http://schemas.microsoft.com/office/drawing/2014/main" id="{D4CEFC21-01C6-2B49-B6E1-44C6FB512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</a:t>
            </a:r>
            <a:r>
              <a:rPr lang="en-US" dirty="0"/>
              <a:t>state space graph</a:t>
            </a:r>
            <a:r>
              <a:rPr lang="en-US" i="1" dirty="0">
                <a:latin typeface="Calibri" pitchFamily="34" charset="0"/>
              </a:rPr>
              <a:t> graph for a tiny search problem</a:t>
            </a:r>
          </a:p>
        </p:txBody>
      </p:sp>
    </p:spTree>
    <p:extLst>
      <p:ext uri="{BB962C8B-B14F-4D97-AF65-F5344CB8AC3E}">
        <p14:creationId xmlns:p14="http://schemas.microsoft.com/office/powerpoint/2010/main" val="221932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294640" y="1694945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>
                <a:solidFill>
                  <a:srgbClr val="C00000"/>
                </a:solidFill>
              </a:rPr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77A8E01-D388-2743-BC68-1E495B27BA4D}"/>
              </a:ext>
            </a:extLst>
          </p:cNvPr>
          <p:cNvSpPr/>
          <p:nvPr/>
        </p:nvSpPr>
        <p:spPr>
          <a:xfrm>
            <a:off x="258004" y="4845049"/>
            <a:ext cx="6099337" cy="16438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0" name="Group 4">
            <a:extLst>
              <a:ext uri="{FF2B5EF4-FFF2-40B4-BE49-F238E27FC236}">
                <a16:creationId xmlns:a16="http://schemas.microsoft.com/office/drawing/2014/main" id="{4AFDC455-66CA-CA45-8E1D-9328126269F9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01" name="AutoShape 5">
              <a:extLst>
                <a:ext uri="{FF2B5EF4-FFF2-40B4-BE49-F238E27FC236}">
                  <a16:creationId xmlns:a16="http://schemas.microsoft.com/office/drawing/2014/main" id="{94234FBB-A0EE-714D-B48B-2BFB9AA45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02" name="AutoShape 6">
              <a:extLst>
                <a:ext uri="{FF2B5EF4-FFF2-40B4-BE49-F238E27FC236}">
                  <a16:creationId xmlns:a16="http://schemas.microsoft.com/office/drawing/2014/main" id="{4203CDB9-D876-2748-A647-B2ED4D375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03" name="AutoShape 7">
              <a:extLst>
                <a:ext uri="{FF2B5EF4-FFF2-40B4-BE49-F238E27FC236}">
                  <a16:creationId xmlns:a16="http://schemas.microsoft.com/office/drawing/2014/main" id="{3A3B436F-69F7-BE41-9DFC-28322BD0F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d</a:t>
              </a:r>
            </a:p>
          </p:txBody>
        </p:sp>
        <p:sp>
          <p:nvSpPr>
            <p:cNvPr id="104" name="AutoShape 8">
              <a:extLst>
                <a:ext uri="{FF2B5EF4-FFF2-40B4-BE49-F238E27FC236}">
                  <a16:creationId xmlns:a16="http://schemas.microsoft.com/office/drawing/2014/main" id="{9BABBC26-4974-8C4C-957B-E503E3BED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05" name="AutoShape 9">
              <a:extLst>
                <a:ext uri="{FF2B5EF4-FFF2-40B4-BE49-F238E27FC236}">
                  <a16:creationId xmlns:a16="http://schemas.microsoft.com/office/drawing/2014/main" id="{C3378F79-2606-5244-B48B-7FBE7181C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06" name="AutoShape 10">
              <a:extLst>
                <a:ext uri="{FF2B5EF4-FFF2-40B4-BE49-F238E27FC236}">
                  <a16:creationId xmlns:a16="http://schemas.microsoft.com/office/drawing/2014/main" id="{4CEBB651-2F97-5B4F-A6D3-07E4F5439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07" name="AutoShape 11">
              <a:extLst>
                <a:ext uri="{FF2B5EF4-FFF2-40B4-BE49-F238E27FC236}">
                  <a16:creationId xmlns:a16="http://schemas.microsoft.com/office/drawing/2014/main" id="{0FF964F6-5F6C-B341-96CC-8AB1F5DC4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08" name="AutoShape 12">
              <a:extLst>
                <a:ext uri="{FF2B5EF4-FFF2-40B4-BE49-F238E27FC236}">
                  <a16:creationId xmlns:a16="http://schemas.microsoft.com/office/drawing/2014/main" id="{BF05AB3B-E7FF-3F42-8980-EEB7239CF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09" name="AutoShape 13">
              <a:extLst>
                <a:ext uri="{FF2B5EF4-FFF2-40B4-BE49-F238E27FC236}">
                  <a16:creationId xmlns:a16="http://schemas.microsoft.com/office/drawing/2014/main" id="{47F60FA2-63B5-7143-9D13-8ED66BBDB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10" name="AutoShape 14">
              <a:extLst>
                <a:ext uri="{FF2B5EF4-FFF2-40B4-BE49-F238E27FC236}">
                  <a16:creationId xmlns:a16="http://schemas.microsoft.com/office/drawing/2014/main" id="{3A05177A-5F99-7B42-A06E-0414D41DB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11" name="AutoShape 15">
              <a:extLst>
                <a:ext uri="{FF2B5EF4-FFF2-40B4-BE49-F238E27FC236}">
                  <a16:creationId xmlns:a16="http://schemas.microsoft.com/office/drawing/2014/main" id="{7CD150A3-5FD0-E04C-AA83-800CC047B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12" name="AutoShape 16">
              <a:extLst>
                <a:ext uri="{FF2B5EF4-FFF2-40B4-BE49-F238E27FC236}">
                  <a16:creationId xmlns:a16="http://schemas.microsoft.com/office/drawing/2014/main" id="{199B4B99-6490-7845-8864-A53A75D0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13" name="AutoShape 17">
              <a:extLst>
                <a:ext uri="{FF2B5EF4-FFF2-40B4-BE49-F238E27FC236}">
                  <a16:creationId xmlns:a16="http://schemas.microsoft.com/office/drawing/2014/main" id="{CBBF3771-ABAF-2941-8AC0-220CD6F89FED}"/>
                </a:ext>
              </a:extLst>
            </p:cNvPr>
            <p:cNvCxnSpPr>
              <a:cxnSpLocks noChangeShapeType="1"/>
              <a:stCxn id="101" idx="5"/>
              <a:endCxn id="105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4" name="AutoShape 18">
              <a:extLst>
                <a:ext uri="{FF2B5EF4-FFF2-40B4-BE49-F238E27FC236}">
                  <a16:creationId xmlns:a16="http://schemas.microsoft.com/office/drawing/2014/main" id="{FCF05FF2-955F-534E-962D-3D640B04D80F}"/>
                </a:ext>
              </a:extLst>
            </p:cNvPr>
            <p:cNvCxnSpPr>
              <a:cxnSpLocks noChangeShapeType="1"/>
              <a:stCxn id="105" idx="5"/>
              <a:endCxn id="106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5" name="AutoShape 19">
              <a:extLst>
                <a:ext uri="{FF2B5EF4-FFF2-40B4-BE49-F238E27FC236}">
                  <a16:creationId xmlns:a16="http://schemas.microsoft.com/office/drawing/2014/main" id="{3704BBE6-61B6-6541-88C2-2AA2C1CB2E12}"/>
                </a:ext>
              </a:extLst>
            </p:cNvPr>
            <p:cNvCxnSpPr>
              <a:cxnSpLocks noChangeShapeType="1"/>
              <a:stCxn id="109" idx="3"/>
              <a:endCxn id="106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6" name="AutoShape 20">
              <a:extLst>
                <a:ext uri="{FF2B5EF4-FFF2-40B4-BE49-F238E27FC236}">
                  <a16:creationId xmlns:a16="http://schemas.microsoft.com/office/drawing/2014/main" id="{62401D3C-D35A-9241-B814-AAA07F84379A}"/>
                </a:ext>
              </a:extLst>
            </p:cNvPr>
            <p:cNvCxnSpPr>
              <a:cxnSpLocks noChangeShapeType="1"/>
              <a:stCxn id="109" idx="2"/>
              <a:endCxn id="105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7" name="AutoShape 21">
              <a:extLst>
                <a:ext uri="{FF2B5EF4-FFF2-40B4-BE49-F238E27FC236}">
                  <a16:creationId xmlns:a16="http://schemas.microsoft.com/office/drawing/2014/main" id="{FE934534-9586-C642-B78D-581A1284B968}"/>
                </a:ext>
              </a:extLst>
            </p:cNvPr>
            <p:cNvCxnSpPr>
              <a:cxnSpLocks noChangeShapeType="1"/>
              <a:stCxn id="108" idx="4"/>
              <a:endCxn id="109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8" name="AutoShape 22">
              <a:extLst>
                <a:ext uri="{FF2B5EF4-FFF2-40B4-BE49-F238E27FC236}">
                  <a16:creationId xmlns:a16="http://schemas.microsoft.com/office/drawing/2014/main" id="{98CBA5DB-1C1A-9445-B997-6F902DB6BBD1}"/>
                </a:ext>
              </a:extLst>
            </p:cNvPr>
            <p:cNvCxnSpPr>
              <a:cxnSpLocks noChangeShapeType="1"/>
              <a:stCxn id="108" idx="5"/>
              <a:endCxn id="112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9" name="AutoShape 23">
              <a:extLst>
                <a:ext uri="{FF2B5EF4-FFF2-40B4-BE49-F238E27FC236}">
                  <a16:creationId xmlns:a16="http://schemas.microsoft.com/office/drawing/2014/main" id="{1E630EA0-C236-A448-95E9-31E44CDF5F7A}"/>
                </a:ext>
              </a:extLst>
            </p:cNvPr>
            <p:cNvCxnSpPr>
              <a:cxnSpLocks noChangeShapeType="1"/>
              <a:stCxn id="112" idx="0"/>
              <a:endCxn id="111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0" name="AutoShape 24">
              <a:extLst>
                <a:ext uri="{FF2B5EF4-FFF2-40B4-BE49-F238E27FC236}">
                  <a16:creationId xmlns:a16="http://schemas.microsoft.com/office/drawing/2014/main" id="{7E1B928F-903A-B341-9643-0614D39A9BDF}"/>
                </a:ext>
              </a:extLst>
            </p:cNvPr>
            <p:cNvCxnSpPr>
              <a:cxnSpLocks noChangeShapeType="1"/>
              <a:stCxn id="111" idx="0"/>
              <a:endCxn id="102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1" name="AutoShape 25">
              <a:extLst>
                <a:ext uri="{FF2B5EF4-FFF2-40B4-BE49-F238E27FC236}">
                  <a16:creationId xmlns:a16="http://schemas.microsoft.com/office/drawing/2014/main" id="{B4F4D471-0CFE-6445-B20F-D863DBCACB1F}"/>
                </a:ext>
              </a:extLst>
            </p:cNvPr>
            <p:cNvCxnSpPr>
              <a:cxnSpLocks noChangeShapeType="1"/>
              <a:stCxn id="101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2" name="AutoShape 26">
              <a:extLst>
                <a:ext uri="{FF2B5EF4-FFF2-40B4-BE49-F238E27FC236}">
                  <a16:creationId xmlns:a16="http://schemas.microsoft.com/office/drawing/2014/main" id="{880B0C0F-B07B-6D44-9791-FF4CF5BA5B9D}"/>
                </a:ext>
              </a:extLst>
            </p:cNvPr>
            <p:cNvCxnSpPr>
              <a:cxnSpLocks noChangeShapeType="1"/>
              <a:stCxn id="103" idx="1"/>
              <a:endCxn id="104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" name="AutoShape 27">
              <a:extLst>
                <a:ext uri="{FF2B5EF4-FFF2-40B4-BE49-F238E27FC236}">
                  <a16:creationId xmlns:a16="http://schemas.microsoft.com/office/drawing/2014/main" id="{C239369E-6FF8-DD44-A703-673D7DBD47D5}"/>
                </a:ext>
              </a:extLst>
            </p:cNvPr>
            <p:cNvCxnSpPr>
              <a:cxnSpLocks noChangeShapeType="1"/>
              <a:endCxn id="110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4" name="AutoShape 28">
              <a:extLst>
                <a:ext uri="{FF2B5EF4-FFF2-40B4-BE49-F238E27FC236}">
                  <a16:creationId xmlns:a16="http://schemas.microsoft.com/office/drawing/2014/main" id="{1CC0A23F-6D28-B04A-A226-8795C04C498C}"/>
                </a:ext>
              </a:extLst>
            </p:cNvPr>
            <p:cNvCxnSpPr>
              <a:cxnSpLocks noChangeShapeType="1"/>
              <a:stCxn id="107" idx="2"/>
              <a:endCxn id="110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5" name="AutoShape 29">
              <a:extLst>
                <a:ext uri="{FF2B5EF4-FFF2-40B4-BE49-F238E27FC236}">
                  <a16:creationId xmlns:a16="http://schemas.microsoft.com/office/drawing/2014/main" id="{5310C6C8-FA26-3E47-800F-B37BE003B2F4}"/>
                </a:ext>
              </a:extLst>
            </p:cNvPr>
            <p:cNvCxnSpPr>
              <a:cxnSpLocks noChangeShapeType="1"/>
              <a:stCxn id="103" idx="7"/>
              <a:endCxn id="107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6" name="AutoShape 30">
              <a:extLst>
                <a:ext uri="{FF2B5EF4-FFF2-40B4-BE49-F238E27FC236}">
                  <a16:creationId xmlns:a16="http://schemas.microsoft.com/office/drawing/2014/main" id="{BA228371-814B-D349-883A-B5DCC3F03F0A}"/>
                </a:ext>
              </a:extLst>
            </p:cNvPr>
            <p:cNvCxnSpPr>
              <a:cxnSpLocks noChangeShapeType="1"/>
              <a:stCxn id="103" idx="6"/>
              <a:endCxn id="108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7" name="AutoShape 31">
              <a:extLst>
                <a:ext uri="{FF2B5EF4-FFF2-40B4-BE49-F238E27FC236}">
                  <a16:creationId xmlns:a16="http://schemas.microsoft.com/office/drawing/2014/main" id="{A73F2E0C-87B1-4D48-9897-1193F6C929A1}"/>
                </a:ext>
              </a:extLst>
            </p:cNvPr>
            <p:cNvCxnSpPr>
              <a:cxnSpLocks noChangeShapeType="1"/>
              <a:stCxn id="111" idx="1"/>
              <a:endCxn id="107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8" name="AutoShape 32">
              <a:extLst>
                <a:ext uri="{FF2B5EF4-FFF2-40B4-BE49-F238E27FC236}">
                  <a16:creationId xmlns:a16="http://schemas.microsoft.com/office/drawing/2014/main" id="{E14B2A44-980F-5C44-8074-E861A4AED693}"/>
                </a:ext>
              </a:extLst>
            </p:cNvPr>
            <p:cNvCxnSpPr>
              <a:cxnSpLocks noChangeShapeType="1"/>
              <a:stCxn id="101" idx="6"/>
              <a:endCxn id="108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9" name="Text Box 33">
            <a:extLst>
              <a:ext uri="{FF2B5EF4-FFF2-40B4-BE49-F238E27FC236}">
                <a16:creationId xmlns:a16="http://schemas.microsoft.com/office/drawing/2014/main" id="{D4CEFC21-01C6-2B49-B6E1-44C6FB512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</a:t>
            </a:r>
            <a:r>
              <a:rPr lang="en-US" dirty="0"/>
              <a:t>state space graph</a:t>
            </a:r>
            <a:r>
              <a:rPr lang="en-US" i="1" dirty="0">
                <a:latin typeface="Calibri" pitchFamily="34" charset="0"/>
              </a:rPr>
              <a:t> graph for a tiny search problem</a:t>
            </a:r>
          </a:p>
        </p:txBody>
      </p:sp>
    </p:spTree>
    <p:extLst>
      <p:ext uri="{BB962C8B-B14F-4D97-AF65-F5344CB8AC3E}">
        <p14:creationId xmlns:p14="http://schemas.microsoft.com/office/powerpoint/2010/main" val="2833884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294640" y="1694945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>
                <a:solidFill>
                  <a:srgbClr val="C00000"/>
                </a:solidFill>
              </a:rPr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100" name="Group 4">
            <a:extLst>
              <a:ext uri="{FF2B5EF4-FFF2-40B4-BE49-F238E27FC236}">
                <a16:creationId xmlns:a16="http://schemas.microsoft.com/office/drawing/2014/main" id="{4AFDC455-66CA-CA45-8E1D-9328126269F9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01" name="AutoShape 5">
              <a:extLst>
                <a:ext uri="{FF2B5EF4-FFF2-40B4-BE49-F238E27FC236}">
                  <a16:creationId xmlns:a16="http://schemas.microsoft.com/office/drawing/2014/main" id="{94234FBB-A0EE-714D-B48B-2BFB9AA45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02" name="AutoShape 6">
              <a:extLst>
                <a:ext uri="{FF2B5EF4-FFF2-40B4-BE49-F238E27FC236}">
                  <a16:creationId xmlns:a16="http://schemas.microsoft.com/office/drawing/2014/main" id="{4203CDB9-D876-2748-A647-B2ED4D375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03" name="AutoShape 7">
              <a:extLst>
                <a:ext uri="{FF2B5EF4-FFF2-40B4-BE49-F238E27FC236}">
                  <a16:creationId xmlns:a16="http://schemas.microsoft.com/office/drawing/2014/main" id="{3A3B436F-69F7-BE41-9DFC-28322BD0F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d</a:t>
              </a:r>
            </a:p>
          </p:txBody>
        </p:sp>
        <p:sp>
          <p:nvSpPr>
            <p:cNvPr id="104" name="AutoShape 8">
              <a:extLst>
                <a:ext uri="{FF2B5EF4-FFF2-40B4-BE49-F238E27FC236}">
                  <a16:creationId xmlns:a16="http://schemas.microsoft.com/office/drawing/2014/main" id="{9BABBC26-4974-8C4C-957B-E503E3BED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05" name="AutoShape 9">
              <a:extLst>
                <a:ext uri="{FF2B5EF4-FFF2-40B4-BE49-F238E27FC236}">
                  <a16:creationId xmlns:a16="http://schemas.microsoft.com/office/drawing/2014/main" id="{C3378F79-2606-5244-B48B-7FBE7181C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06" name="AutoShape 10">
              <a:extLst>
                <a:ext uri="{FF2B5EF4-FFF2-40B4-BE49-F238E27FC236}">
                  <a16:creationId xmlns:a16="http://schemas.microsoft.com/office/drawing/2014/main" id="{4CEBB651-2F97-5B4F-A6D3-07E4F5439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07" name="AutoShape 11">
              <a:extLst>
                <a:ext uri="{FF2B5EF4-FFF2-40B4-BE49-F238E27FC236}">
                  <a16:creationId xmlns:a16="http://schemas.microsoft.com/office/drawing/2014/main" id="{0FF964F6-5F6C-B341-96CC-8AB1F5DC4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08" name="AutoShape 12">
              <a:extLst>
                <a:ext uri="{FF2B5EF4-FFF2-40B4-BE49-F238E27FC236}">
                  <a16:creationId xmlns:a16="http://schemas.microsoft.com/office/drawing/2014/main" id="{BF05AB3B-E7FF-3F42-8980-EEB7239CF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09" name="AutoShape 13">
              <a:extLst>
                <a:ext uri="{FF2B5EF4-FFF2-40B4-BE49-F238E27FC236}">
                  <a16:creationId xmlns:a16="http://schemas.microsoft.com/office/drawing/2014/main" id="{47F60FA2-63B5-7143-9D13-8ED66BBDB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10" name="AutoShape 14">
              <a:extLst>
                <a:ext uri="{FF2B5EF4-FFF2-40B4-BE49-F238E27FC236}">
                  <a16:creationId xmlns:a16="http://schemas.microsoft.com/office/drawing/2014/main" id="{3A05177A-5F99-7B42-A06E-0414D41DB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11" name="AutoShape 15">
              <a:extLst>
                <a:ext uri="{FF2B5EF4-FFF2-40B4-BE49-F238E27FC236}">
                  <a16:creationId xmlns:a16="http://schemas.microsoft.com/office/drawing/2014/main" id="{7CD150A3-5FD0-E04C-AA83-800CC047B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12" name="AutoShape 16">
              <a:extLst>
                <a:ext uri="{FF2B5EF4-FFF2-40B4-BE49-F238E27FC236}">
                  <a16:creationId xmlns:a16="http://schemas.microsoft.com/office/drawing/2014/main" id="{199B4B99-6490-7845-8864-A53A75D0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13" name="AutoShape 17">
              <a:extLst>
                <a:ext uri="{FF2B5EF4-FFF2-40B4-BE49-F238E27FC236}">
                  <a16:creationId xmlns:a16="http://schemas.microsoft.com/office/drawing/2014/main" id="{CBBF3771-ABAF-2941-8AC0-220CD6F89FED}"/>
                </a:ext>
              </a:extLst>
            </p:cNvPr>
            <p:cNvCxnSpPr>
              <a:cxnSpLocks noChangeShapeType="1"/>
              <a:stCxn id="101" idx="5"/>
              <a:endCxn id="105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4" name="AutoShape 18">
              <a:extLst>
                <a:ext uri="{FF2B5EF4-FFF2-40B4-BE49-F238E27FC236}">
                  <a16:creationId xmlns:a16="http://schemas.microsoft.com/office/drawing/2014/main" id="{FCF05FF2-955F-534E-962D-3D640B04D80F}"/>
                </a:ext>
              </a:extLst>
            </p:cNvPr>
            <p:cNvCxnSpPr>
              <a:cxnSpLocks noChangeShapeType="1"/>
              <a:stCxn id="105" idx="5"/>
              <a:endCxn id="106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5" name="AutoShape 19">
              <a:extLst>
                <a:ext uri="{FF2B5EF4-FFF2-40B4-BE49-F238E27FC236}">
                  <a16:creationId xmlns:a16="http://schemas.microsoft.com/office/drawing/2014/main" id="{3704BBE6-61B6-6541-88C2-2AA2C1CB2E12}"/>
                </a:ext>
              </a:extLst>
            </p:cNvPr>
            <p:cNvCxnSpPr>
              <a:cxnSpLocks noChangeShapeType="1"/>
              <a:stCxn id="109" idx="3"/>
              <a:endCxn id="106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6" name="AutoShape 20">
              <a:extLst>
                <a:ext uri="{FF2B5EF4-FFF2-40B4-BE49-F238E27FC236}">
                  <a16:creationId xmlns:a16="http://schemas.microsoft.com/office/drawing/2014/main" id="{62401D3C-D35A-9241-B814-AAA07F84379A}"/>
                </a:ext>
              </a:extLst>
            </p:cNvPr>
            <p:cNvCxnSpPr>
              <a:cxnSpLocks noChangeShapeType="1"/>
              <a:stCxn id="109" idx="2"/>
              <a:endCxn id="105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7" name="AutoShape 21">
              <a:extLst>
                <a:ext uri="{FF2B5EF4-FFF2-40B4-BE49-F238E27FC236}">
                  <a16:creationId xmlns:a16="http://schemas.microsoft.com/office/drawing/2014/main" id="{FE934534-9586-C642-B78D-581A1284B968}"/>
                </a:ext>
              </a:extLst>
            </p:cNvPr>
            <p:cNvCxnSpPr>
              <a:cxnSpLocks noChangeShapeType="1"/>
              <a:stCxn id="108" idx="4"/>
              <a:endCxn id="109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8" name="AutoShape 22">
              <a:extLst>
                <a:ext uri="{FF2B5EF4-FFF2-40B4-BE49-F238E27FC236}">
                  <a16:creationId xmlns:a16="http://schemas.microsoft.com/office/drawing/2014/main" id="{98CBA5DB-1C1A-9445-B997-6F902DB6BBD1}"/>
                </a:ext>
              </a:extLst>
            </p:cNvPr>
            <p:cNvCxnSpPr>
              <a:cxnSpLocks noChangeShapeType="1"/>
              <a:stCxn id="108" idx="5"/>
              <a:endCxn id="112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9" name="AutoShape 23">
              <a:extLst>
                <a:ext uri="{FF2B5EF4-FFF2-40B4-BE49-F238E27FC236}">
                  <a16:creationId xmlns:a16="http://schemas.microsoft.com/office/drawing/2014/main" id="{1E630EA0-C236-A448-95E9-31E44CDF5F7A}"/>
                </a:ext>
              </a:extLst>
            </p:cNvPr>
            <p:cNvCxnSpPr>
              <a:cxnSpLocks noChangeShapeType="1"/>
              <a:stCxn id="112" idx="0"/>
              <a:endCxn id="111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0" name="AutoShape 24">
              <a:extLst>
                <a:ext uri="{FF2B5EF4-FFF2-40B4-BE49-F238E27FC236}">
                  <a16:creationId xmlns:a16="http://schemas.microsoft.com/office/drawing/2014/main" id="{7E1B928F-903A-B341-9643-0614D39A9BDF}"/>
                </a:ext>
              </a:extLst>
            </p:cNvPr>
            <p:cNvCxnSpPr>
              <a:cxnSpLocks noChangeShapeType="1"/>
              <a:stCxn id="111" idx="0"/>
              <a:endCxn id="102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1" name="AutoShape 25">
              <a:extLst>
                <a:ext uri="{FF2B5EF4-FFF2-40B4-BE49-F238E27FC236}">
                  <a16:creationId xmlns:a16="http://schemas.microsoft.com/office/drawing/2014/main" id="{B4F4D471-0CFE-6445-B20F-D863DBCACB1F}"/>
                </a:ext>
              </a:extLst>
            </p:cNvPr>
            <p:cNvCxnSpPr>
              <a:cxnSpLocks noChangeShapeType="1"/>
              <a:stCxn id="101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2" name="AutoShape 26">
              <a:extLst>
                <a:ext uri="{FF2B5EF4-FFF2-40B4-BE49-F238E27FC236}">
                  <a16:creationId xmlns:a16="http://schemas.microsoft.com/office/drawing/2014/main" id="{880B0C0F-B07B-6D44-9791-FF4CF5BA5B9D}"/>
                </a:ext>
              </a:extLst>
            </p:cNvPr>
            <p:cNvCxnSpPr>
              <a:cxnSpLocks noChangeShapeType="1"/>
              <a:stCxn id="103" idx="1"/>
              <a:endCxn id="104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" name="AutoShape 27">
              <a:extLst>
                <a:ext uri="{FF2B5EF4-FFF2-40B4-BE49-F238E27FC236}">
                  <a16:creationId xmlns:a16="http://schemas.microsoft.com/office/drawing/2014/main" id="{C239369E-6FF8-DD44-A703-673D7DBD47D5}"/>
                </a:ext>
              </a:extLst>
            </p:cNvPr>
            <p:cNvCxnSpPr>
              <a:cxnSpLocks noChangeShapeType="1"/>
              <a:endCxn id="110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4" name="AutoShape 28">
              <a:extLst>
                <a:ext uri="{FF2B5EF4-FFF2-40B4-BE49-F238E27FC236}">
                  <a16:creationId xmlns:a16="http://schemas.microsoft.com/office/drawing/2014/main" id="{1CC0A23F-6D28-B04A-A226-8795C04C498C}"/>
                </a:ext>
              </a:extLst>
            </p:cNvPr>
            <p:cNvCxnSpPr>
              <a:cxnSpLocks noChangeShapeType="1"/>
              <a:stCxn id="107" idx="2"/>
              <a:endCxn id="110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5" name="AutoShape 29">
              <a:extLst>
                <a:ext uri="{FF2B5EF4-FFF2-40B4-BE49-F238E27FC236}">
                  <a16:creationId xmlns:a16="http://schemas.microsoft.com/office/drawing/2014/main" id="{5310C6C8-FA26-3E47-800F-B37BE003B2F4}"/>
                </a:ext>
              </a:extLst>
            </p:cNvPr>
            <p:cNvCxnSpPr>
              <a:cxnSpLocks noChangeShapeType="1"/>
              <a:stCxn id="103" idx="7"/>
              <a:endCxn id="107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6" name="AutoShape 30">
              <a:extLst>
                <a:ext uri="{FF2B5EF4-FFF2-40B4-BE49-F238E27FC236}">
                  <a16:creationId xmlns:a16="http://schemas.microsoft.com/office/drawing/2014/main" id="{BA228371-814B-D349-883A-B5DCC3F03F0A}"/>
                </a:ext>
              </a:extLst>
            </p:cNvPr>
            <p:cNvCxnSpPr>
              <a:cxnSpLocks noChangeShapeType="1"/>
              <a:stCxn id="103" idx="6"/>
              <a:endCxn id="108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7" name="AutoShape 31">
              <a:extLst>
                <a:ext uri="{FF2B5EF4-FFF2-40B4-BE49-F238E27FC236}">
                  <a16:creationId xmlns:a16="http://schemas.microsoft.com/office/drawing/2014/main" id="{A73F2E0C-87B1-4D48-9897-1193F6C929A1}"/>
                </a:ext>
              </a:extLst>
            </p:cNvPr>
            <p:cNvCxnSpPr>
              <a:cxnSpLocks noChangeShapeType="1"/>
              <a:stCxn id="111" idx="1"/>
              <a:endCxn id="107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8" name="AutoShape 32">
              <a:extLst>
                <a:ext uri="{FF2B5EF4-FFF2-40B4-BE49-F238E27FC236}">
                  <a16:creationId xmlns:a16="http://schemas.microsoft.com/office/drawing/2014/main" id="{E14B2A44-980F-5C44-8074-E861A4AED693}"/>
                </a:ext>
              </a:extLst>
            </p:cNvPr>
            <p:cNvCxnSpPr>
              <a:cxnSpLocks noChangeShapeType="1"/>
              <a:stCxn id="101" idx="6"/>
              <a:endCxn id="108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9" name="Text Box 33">
            <a:extLst>
              <a:ext uri="{FF2B5EF4-FFF2-40B4-BE49-F238E27FC236}">
                <a16:creationId xmlns:a16="http://schemas.microsoft.com/office/drawing/2014/main" id="{D4CEFC21-01C6-2B49-B6E1-44C6FB512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</a:t>
            </a:r>
            <a:r>
              <a:rPr lang="en-US" dirty="0"/>
              <a:t>state space graph</a:t>
            </a:r>
            <a:r>
              <a:rPr lang="en-US" i="1" dirty="0">
                <a:latin typeface="Calibri" pitchFamily="34" charset="0"/>
              </a:rPr>
              <a:t> graph for a tiny search problem</a:t>
            </a:r>
          </a:p>
        </p:txBody>
      </p:sp>
    </p:spTree>
    <p:extLst>
      <p:ext uri="{BB962C8B-B14F-4D97-AF65-F5344CB8AC3E}">
        <p14:creationId xmlns:p14="http://schemas.microsoft.com/office/powerpoint/2010/main" val="293959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294640" y="4076702"/>
            <a:ext cx="7471407" cy="2781298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node</a:t>
            </a:r>
          </a:p>
          <a:p>
            <a:pPr lvl="1" eaLnBrk="1" hangingPunct="1"/>
            <a:r>
              <a:rPr lang="en-US" sz="2000" dirty="0"/>
              <a:t>Children correspond to successors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Nodes show states, but correspond to </a:t>
            </a:r>
            <a:r>
              <a:rPr lang="en-US" sz="2000" b="1" dirty="0">
                <a:solidFill>
                  <a:srgbClr val="CC0000"/>
                </a:solidFill>
              </a:rPr>
              <a:t>PLANS</a:t>
            </a:r>
            <a:r>
              <a:rPr lang="en-US" sz="2000" dirty="0">
                <a:solidFill>
                  <a:srgbClr val="CC0000"/>
                </a:solidFill>
              </a:rPr>
              <a:t>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40283" y="168402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7281" y="275082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59481" y="275082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2545080" y="236982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1402080" y="236982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3002280" y="221107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1035368" y="221107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1402080" y="343662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640080" y="343662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1325880" y="343662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3764280" y="343662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3002280" y="343662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3688080" y="343662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4678680" y="176021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355080" y="169569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4678680" y="282701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355080" y="276249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</a:p>
        </p:txBody>
      </p:sp>
      <p:pic>
        <p:nvPicPr>
          <p:cNvPr id="4098" name="Picture 2" descr="Age of Empires | Jogos | Download | TechTudo">
            <a:extLst>
              <a:ext uri="{FF2B5EF4-FFF2-40B4-BE49-F238E27FC236}">
                <a16:creationId xmlns:a16="http://schemas.microsoft.com/office/drawing/2014/main" id="{4B19DF3A-AA62-4875-A8EA-13CE28354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135" y="4216888"/>
            <a:ext cx="4442434" cy="250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53ADC8-6812-0148-9DDF-3F9151A39851}"/>
              </a:ext>
            </a:extLst>
          </p:cNvPr>
          <p:cNvSpPr/>
          <p:nvPr/>
        </p:nvSpPr>
        <p:spPr>
          <a:xfrm>
            <a:off x="255743" y="4133141"/>
            <a:ext cx="11812826" cy="259569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16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294640" y="4076702"/>
            <a:ext cx="7471407" cy="2781298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node</a:t>
            </a:r>
          </a:p>
          <a:p>
            <a:pPr lvl="1" eaLnBrk="1" hangingPunct="1"/>
            <a:r>
              <a:rPr lang="en-US" sz="2000" dirty="0"/>
              <a:t>Children correspond to successors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Nodes show states, but correspond to </a:t>
            </a:r>
            <a:r>
              <a:rPr lang="en-US" sz="2000" b="1" dirty="0">
                <a:solidFill>
                  <a:srgbClr val="CC0000"/>
                </a:solidFill>
              </a:rPr>
              <a:t>PLANS</a:t>
            </a:r>
            <a:r>
              <a:rPr lang="en-US" sz="2000" dirty="0">
                <a:solidFill>
                  <a:srgbClr val="CC0000"/>
                </a:solidFill>
              </a:rPr>
              <a:t>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40283" y="168402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7281" y="275082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59481" y="275082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2545080" y="236982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1402080" y="236982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3002280" y="221107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1035368" y="221107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1402080" y="343662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640080" y="343662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1325880" y="343662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3764280" y="343662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3002280" y="343662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3688080" y="343662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4678680" y="176021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355080" y="169569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4678680" y="282701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355080" y="276249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</a:p>
        </p:txBody>
      </p:sp>
      <p:pic>
        <p:nvPicPr>
          <p:cNvPr id="4098" name="Picture 2" descr="Age of Empires | Jogos | Download | TechTudo">
            <a:extLst>
              <a:ext uri="{FF2B5EF4-FFF2-40B4-BE49-F238E27FC236}">
                <a16:creationId xmlns:a16="http://schemas.microsoft.com/office/drawing/2014/main" id="{4B19DF3A-AA62-4875-A8EA-13CE28354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135" y="4216888"/>
            <a:ext cx="4442434" cy="250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53ADC8-6812-0148-9DDF-3F9151A39851}"/>
              </a:ext>
            </a:extLst>
          </p:cNvPr>
          <p:cNvSpPr/>
          <p:nvPr/>
        </p:nvSpPr>
        <p:spPr>
          <a:xfrm>
            <a:off x="7626134" y="4133141"/>
            <a:ext cx="4442434" cy="259569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4545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294640" y="4076702"/>
            <a:ext cx="7471407" cy="2781298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node</a:t>
            </a:r>
          </a:p>
          <a:p>
            <a:pPr lvl="1" eaLnBrk="1" hangingPunct="1"/>
            <a:r>
              <a:rPr lang="en-US" sz="2000" dirty="0"/>
              <a:t>Children correspond to successors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Nodes show states, but correspond to </a:t>
            </a:r>
            <a:r>
              <a:rPr lang="en-US" sz="2000" b="1" dirty="0">
                <a:solidFill>
                  <a:srgbClr val="CC0000"/>
                </a:solidFill>
              </a:rPr>
              <a:t>PLANS</a:t>
            </a:r>
            <a:r>
              <a:rPr lang="en-US" sz="2000" dirty="0">
                <a:solidFill>
                  <a:srgbClr val="CC0000"/>
                </a:solidFill>
              </a:rPr>
              <a:t>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40283" y="168402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7281" y="275082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59481" y="275082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2545080" y="236982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1402080" y="236982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3002280" y="221107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1035368" y="221107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1402080" y="343662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640080" y="343662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1325880" y="343662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3764280" y="343662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3002280" y="343662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3688080" y="343662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4678680" y="176021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355080" y="169569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4678680" y="282701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355080" y="276249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</a:p>
        </p:txBody>
      </p:sp>
      <p:pic>
        <p:nvPicPr>
          <p:cNvPr id="4098" name="Picture 2" descr="Age of Empires | Jogos | Download | TechTudo">
            <a:extLst>
              <a:ext uri="{FF2B5EF4-FFF2-40B4-BE49-F238E27FC236}">
                <a16:creationId xmlns:a16="http://schemas.microsoft.com/office/drawing/2014/main" id="{4B19DF3A-AA62-4875-A8EA-13CE28354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135" y="4216888"/>
            <a:ext cx="4442434" cy="250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2990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Trees: nodes are not states but partial plans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A9F3D8-2DA4-42BF-90CF-A91E4EB8DB42}"/>
              </a:ext>
            </a:extLst>
          </p:cNvPr>
          <p:cNvGrpSpPr/>
          <p:nvPr/>
        </p:nvGrpSpPr>
        <p:grpSpPr>
          <a:xfrm>
            <a:off x="1188267" y="2550184"/>
            <a:ext cx="1296258" cy="2218395"/>
            <a:chOff x="1188267" y="2550184"/>
            <a:chExt cx="1296258" cy="2218395"/>
          </a:xfrm>
        </p:grpSpPr>
        <p:sp>
          <p:nvSpPr>
            <p:cNvPr id="25" name="AutoShape 6">
              <a:extLst>
                <a:ext uri="{FF2B5EF4-FFF2-40B4-BE49-F238E27FC236}">
                  <a16:creationId xmlns:a16="http://schemas.microsoft.com/office/drawing/2014/main" id="{40D61E01-864F-4F07-B338-3A3A5E94A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941" y="4324900"/>
              <a:ext cx="437584" cy="44367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27" name="AutoShape 8">
              <a:extLst>
                <a:ext uri="{FF2B5EF4-FFF2-40B4-BE49-F238E27FC236}">
                  <a16:creationId xmlns:a16="http://schemas.microsoft.com/office/drawing/2014/main" id="{5C81DD6C-A42F-411C-86F6-ACE6655F0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267" y="2949495"/>
              <a:ext cx="437584" cy="44367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33" name="AutoShape 14">
              <a:extLst>
                <a:ext uri="{FF2B5EF4-FFF2-40B4-BE49-F238E27FC236}">
                  <a16:creationId xmlns:a16="http://schemas.microsoft.com/office/drawing/2014/main" id="{CA568113-4ED3-48A7-BECD-80BD91086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5919" y="2550184"/>
              <a:ext cx="437584" cy="44367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a</a:t>
              </a:r>
            </a:p>
          </p:txBody>
        </p:sp>
        <p:cxnSp>
          <p:nvCxnSpPr>
            <p:cNvPr id="45" name="AutoShape 26">
              <a:extLst>
                <a:ext uri="{FF2B5EF4-FFF2-40B4-BE49-F238E27FC236}">
                  <a16:creationId xmlns:a16="http://schemas.microsoft.com/office/drawing/2014/main" id="{850B7447-B9D6-4B7B-8DB4-EB27EF8AE4EC}"/>
                </a:ext>
              </a:extLst>
            </p:cNvPr>
            <p:cNvCxnSpPr>
              <a:cxnSpLocks noChangeShapeType="1"/>
              <a:stCxn id="27" idx="5"/>
              <a:endCxn id="55" idx="2"/>
            </p:cNvCxnSpPr>
            <p:nvPr/>
          </p:nvCxnSpPr>
          <p:spPr bwMode="auto">
            <a:xfrm>
              <a:off x="1561768" y="3328199"/>
              <a:ext cx="485173" cy="355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46" name="AutoShape 27">
              <a:extLst>
                <a:ext uri="{FF2B5EF4-FFF2-40B4-BE49-F238E27FC236}">
                  <a16:creationId xmlns:a16="http://schemas.microsoft.com/office/drawing/2014/main" id="{72419702-A1F1-4409-BCA1-5CF950356033}"/>
                </a:ext>
              </a:extLst>
            </p:cNvPr>
            <p:cNvCxnSpPr>
              <a:cxnSpLocks noChangeShapeType="1"/>
              <a:stCxn id="33" idx="2"/>
              <a:endCxn id="27" idx="7"/>
            </p:cNvCxnSpPr>
            <p:nvPr/>
          </p:nvCxnSpPr>
          <p:spPr bwMode="auto">
            <a:xfrm flipH="1">
              <a:off x="1562037" y="2772023"/>
              <a:ext cx="413882" cy="242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48" name="AutoShape 29">
              <a:extLst>
                <a:ext uri="{FF2B5EF4-FFF2-40B4-BE49-F238E27FC236}">
                  <a16:creationId xmlns:a16="http://schemas.microsoft.com/office/drawing/2014/main" id="{C23A6824-0C98-4762-B32F-E3BC4F406DE0}"/>
                </a:ext>
              </a:extLst>
            </p:cNvPr>
            <p:cNvCxnSpPr>
              <a:cxnSpLocks noChangeShapeType="1"/>
              <a:stCxn id="55" idx="0"/>
              <a:endCxn id="33" idx="4"/>
            </p:cNvCxnSpPr>
            <p:nvPr/>
          </p:nvCxnSpPr>
          <p:spPr bwMode="auto">
            <a:xfrm flipH="1" flipV="1">
              <a:off x="2194711" y="2993863"/>
              <a:ext cx="71022" cy="46771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49" name="AutoShape 30">
              <a:extLst>
                <a:ext uri="{FF2B5EF4-FFF2-40B4-BE49-F238E27FC236}">
                  <a16:creationId xmlns:a16="http://schemas.microsoft.com/office/drawing/2014/main" id="{BFB56A66-ACFE-47D6-ADB8-6125AE7B477E}"/>
                </a:ext>
              </a:extLst>
            </p:cNvPr>
            <p:cNvCxnSpPr>
              <a:cxnSpLocks noChangeShapeType="1"/>
              <a:stCxn id="55" idx="4"/>
              <a:endCxn id="25" idx="0"/>
            </p:cNvCxnSpPr>
            <p:nvPr/>
          </p:nvCxnSpPr>
          <p:spPr bwMode="auto">
            <a:xfrm>
              <a:off x="2265733" y="3905253"/>
              <a:ext cx="0" cy="41964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55" name="AutoShape 8">
              <a:extLst>
                <a:ext uri="{FF2B5EF4-FFF2-40B4-BE49-F238E27FC236}">
                  <a16:creationId xmlns:a16="http://schemas.microsoft.com/office/drawing/2014/main" id="{A8CEED48-89BC-4BD5-900B-5C8E18D0C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941" y="3461574"/>
              <a:ext cx="437584" cy="44367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c</a:t>
              </a:r>
            </a:p>
          </p:txBody>
        </p:sp>
      </p:grpSp>
      <p:sp>
        <p:nvSpPr>
          <p:cNvPr id="67" name="Right Arrow 16">
            <a:extLst>
              <a:ext uri="{FF2B5EF4-FFF2-40B4-BE49-F238E27FC236}">
                <a16:creationId xmlns:a16="http://schemas.microsoft.com/office/drawing/2014/main" id="{51C3326C-D0B3-49AF-99A2-983A590B2C96}"/>
              </a:ext>
            </a:extLst>
          </p:cNvPr>
          <p:cNvSpPr/>
          <p:nvPr/>
        </p:nvSpPr>
        <p:spPr>
          <a:xfrm>
            <a:off x="4724400" y="3420746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84EA61-CD7D-4066-9214-4EEE257A775E}"/>
              </a:ext>
            </a:extLst>
          </p:cNvPr>
          <p:cNvSpPr/>
          <p:nvPr/>
        </p:nvSpPr>
        <p:spPr>
          <a:xfrm>
            <a:off x="7746574" y="1679676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a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EAC536-C900-489E-AA17-8B8A74458437}"/>
              </a:ext>
            </a:extLst>
          </p:cNvPr>
          <p:cNvGrpSpPr/>
          <p:nvPr/>
        </p:nvGrpSpPr>
        <p:grpSpPr>
          <a:xfrm>
            <a:off x="7746574" y="2062020"/>
            <a:ext cx="303288" cy="861205"/>
            <a:chOff x="7746574" y="2062020"/>
            <a:chExt cx="303288" cy="861205"/>
          </a:xfrm>
        </p:grpSpPr>
        <p:cxnSp>
          <p:nvCxnSpPr>
            <p:cNvPr id="71" name="AutoShape 29">
              <a:extLst>
                <a:ext uri="{FF2B5EF4-FFF2-40B4-BE49-F238E27FC236}">
                  <a16:creationId xmlns:a16="http://schemas.microsoft.com/office/drawing/2014/main" id="{B39D7F19-14FC-4458-8F9B-D3C72E896F5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898218" y="2062020"/>
              <a:ext cx="0" cy="3862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AE94BA4-8602-4233-8B37-66222BE10B85}"/>
                </a:ext>
              </a:extLst>
            </p:cNvPr>
            <p:cNvSpPr/>
            <p:nvPr/>
          </p:nvSpPr>
          <p:spPr>
            <a:xfrm>
              <a:off x="7746574" y="2553893"/>
              <a:ext cx="3032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/>
                <a:t>b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C684DEC-D6D3-4F8B-B812-D258C69FE3AD}"/>
              </a:ext>
            </a:extLst>
          </p:cNvPr>
          <p:cNvGrpSpPr/>
          <p:nvPr/>
        </p:nvGrpSpPr>
        <p:grpSpPr>
          <a:xfrm>
            <a:off x="7746574" y="3005762"/>
            <a:ext cx="303288" cy="838168"/>
            <a:chOff x="7746574" y="3005762"/>
            <a:chExt cx="303288" cy="838168"/>
          </a:xfrm>
        </p:grpSpPr>
        <p:cxnSp>
          <p:nvCxnSpPr>
            <p:cNvPr id="75" name="AutoShape 29">
              <a:extLst>
                <a:ext uri="{FF2B5EF4-FFF2-40B4-BE49-F238E27FC236}">
                  <a16:creationId xmlns:a16="http://schemas.microsoft.com/office/drawing/2014/main" id="{1F694729-8477-45B8-83BA-358F5D49F14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898218" y="3005762"/>
              <a:ext cx="0" cy="3862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D517ED-3561-4F47-92CB-6E7AD7819843}"/>
                </a:ext>
              </a:extLst>
            </p:cNvPr>
            <p:cNvSpPr/>
            <p:nvPr/>
          </p:nvSpPr>
          <p:spPr>
            <a:xfrm>
              <a:off x="7746574" y="3474598"/>
              <a:ext cx="3032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i="1" dirty="0"/>
                <a:t>c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AEABB3A-DC77-4D83-A73A-F3D4C0B5A93A}"/>
              </a:ext>
            </a:extLst>
          </p:cNvPr>
          <p:cNvGrpSpPr/>
          <p:nvPr/>
        </p:nvGrpSpPr>
        <p:grpSpPr>
          <a:xfrm>
            <a:off x="8012646" y="3824809"/>
            <a:ext cx="561754" cy="721930"/>
            <a:chOff x="8012646" y="3824809"/>
            <a:chExt cx="561754" cy="721930"/>
          </a:xfrm>
        </p:grpSpPr>
        <p:cxnSp>
          <p:nvCxnSpPr>
            <p:cNvPr id="79" name="AutoShape 29">
              <a:extLst>
                <a:ext uri="{FF2B5EF4-FFF2-40B4-BE49-F238E27FC236}">
                  <a16:creationId xmlns:a16="http://schemas.microsoft.com/office/drawing/2014/main" id="{E0EF0A99-DDE7-4858-8BA6-1DF97F8B744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12646" y="3824809"/>
              <a:ext cx="410110" cy="3204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AFF5BD8-7F46-43B4-AB8C-B9632EA617B5}"/>
                </a:ext>
              </a:extLst>
            </p:cNvPr>
            <p:cNvSpPr/>
            <p:nvPr/>
          </p:nvSpPr>
          <p:spPr>
            <a:xfrm>
              <a:off x="8271112" y="4177407"/>
              <a:ext cx="3032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i="1" dirty="0"/>
                <a:t>a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24EC3A6-4C01-4436-82AF-713D55D2EC57}"/>
              </a:ext>
            </a:extLst>
          </p:cNvPr>
          <p:cNvGrpSpPr/>
          <p:nvPr/>
        </p:nvGrpSpPr>
        <p:grpSpPr>
          <a:xfrm>
            <a:off x="7070392" y="3826785"/>
            <a:ext cx="716185" cy="719954"/>
            <a:chOff x="7070392" y="3826785"/>
            <a:chExt cx="716185" cy="719954"/>
          </a:xfrm>
        </p:grpSpPr>
        <p:cxnSp>
          <p:nvCxnSpPr>
            <p:cNvPr id="77" name="AutoShape 29">
              <a:extLst>
                <a:ext uri="{FF2B5EF4-FFF2-40B4-BE49-F238E27FC236}">
                  <a16:creationId xmlns:a16="http://schemas.microsoft.com/office/drawing/2014/main" id="{9B2AADCB-B89C-48D9-8354-8964985D13B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373680" y="3826785"/>
              <a:ext cx="412897" cy="3204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E025AE5-C5BD-4926-B58F-6AFB161D271A}"/>
                </a:ext>
              </a:extLst>
            </p:cNvPr>
            <p:cNvSpPr/>
            <p:nvPr/>
          </p:nvSpPr>
          <p:spPr>
            <a:xfrm>
              <a:off x="7070392" y="4177407"/>
              <a:ext cx="3032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i="1" dirty="0"/>
                <a:t>G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FC39E5F9-6313-4086-A6C2-7FDD9622DD76}"/>
              </a:ext>
            </a:extLst>
          </p:cNvPr>
          <p:cNvSpPr/>
          <p:nvPr/>
        </p:nvSpPr>
        <p:spPr>
          <a:xfrm>
            <a:off x="8117225" y="2556709"/>
            <a:ext cx="611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(b-c)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21B93BD-8D2F-41C1-AC35-66C25A7FC6B9}"/>
              </a:ext>
            </a:extLst>
          </p:cNvPr>
          <p:cNvSpPr/>
          <p:nvPr/>
        </p:nvSpPr>
        <p:spPr>
          <a:xfrm>
            <a:off x="8111148" y="3474598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(a-b-c)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E0890E0-028B-4A02-99ED-96F65EB8177C}"/>
              </a:ext>
            </a:extLst>
          </p:cNvPr>
          <p:cNvSpPr/>
          <p:nvPr/>
        </p:nvSpPr>
        <p:spPr>
          <a:xfrm>
            <a:off x="8574400" y="4170579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(a-b-c-a)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27FD46-BA3D-4E4B-A793-5CCCC7035A80}"/>
              </a:ext>
            </a:extLst>
          </p:cNvPr>
          <p:cNvSpPr/>
          <p:nvPr/>
        </p:nvSpPr>
        <p:spPr>
          <a:xfrm>
            <a:off x="6001441" y="4170579"/>
            <a:ext cx="1016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(a-b-c-G)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7F34E0-2A55-4497-B1EF-C29C370E4B54}"/>
              </a:ext>
            </a:extLst>
          </p:cNvPr>
          <p:cNvSpPr txBox="1"/>
          <p:nvPr/>
        </p:nvSpPr>
        <p:spPr>
          <a:xfrm>
            <a:off x="7746574" y="4869712"/>
            <a:ext cx="35186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Can we have “a” again? Or should it go back the root (then not a tree anymore)?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ABB457-45AB-4939-8765-A09FE4396364}"/>
              </a:ext>
            </a:extLst>
          </p:cNvPr>
          <p:cNvSpPr txBox="1"/>
          <p:nvPr/>
        </p:nvSpPr>
        <p:spPr>
          <a:xfrm>
            <a:off x="7746573" y="5964209"/>
            <a:ext cx="4272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Yes! The node is actually (a-b-c-a), different from (a).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5B3A171-C404-4FFF-BF73-8B6FB9A480C4}"/>
              </a:ext>
            </a:extLst>
          </p:cNvPr>
          <p:cNvSpPr/>
          <p:nvPr/>
        </p:nvSpPr>
        <p:spPr>
          <a:xfrm>
            <a:off x="8200581" y="1674486"/>
            <a:ext cx="444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(a)</a:t>
            </a:r>
          </a:p>
        </p:txBody>
      </p:sp>
      <p:cxnSp>
        <p:nvCxnSpPr>
          <p:cNvPr id="95" name="AutoShape 31">
            <a:extLst>
              <a:ext uri="{FF2B5EF4-FFF2-40B4-BE49-F238E27FC236}">
                <a16:creationId xmlns:a16="http://schemas.microsoft.com/office/drawing/2014/main" id="{1270E138-BD7B-4C05-BB95-5E0017B24458}"/>
              </a:ext>
            </a:extLst>
          </p:cNvPr>
          <p:cNvCxnSpPr>
            <a:cxnSpLocks noChangeShapeType="1"/>
            <a:stCxn id="57" idx="1"/>
            <a:endCxn id="22" idx="1"/>
          </p:cNvCxnSpPr>
          <p:nvPr/>
        </p:nvCxnSpPr>
        <p:spPr bwMode="auto">
          <a:xfrm rot="10800000">
            <a:off x="7746574" y="1864342"/>
            <a:ext cx="12700" cy="1794922"/>
          </a:xfrm>
          <a:prstGeom prst="curvedConnector3">
            <a:avLst>
              <a:gd name="adj1" fmla="val 7334331"/>
            </a:avLst>
          </a:prstGeom>
          <a:noFill/>
          <a:ln w="9525">
            <a:solidFill>
              <a:schemeClr val="tx1"/>
            </a:solidFill>
            <a:prstDash val="solid"/>
            <a:round/>
            <a:headEnd/>
            <a:tailEnd type="triangle" w="lg" len="lg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CBBDA42-04AB-48BD-86C5-F91F7C9C681B}"/>
              </a:ext>
            </a:extLst>
          </p:cNvPr>
          <p:cNvSpPr/>
          <p:nvPr/>
        </p:nvSpPr>
        <p:spPr>
          <a:xfrm>
            <a:off x="294640" y="6011056"/>
            <a:ext cx="48096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Different plans that achieve the same state, will be different nodes in the tree!</a:t>
            </a:r>
          </a:p>
        </p:txBody>
      </p:sp>
    </p:spTree>
    <p:extLst>
      <p:ext uri="{BB962C8B-B14F-4D97-AF65-F5344CB8AC3E}">
        <p14:creationId xmlns:p14="http://schemas.microsoft.com/office/powerpoint/2010/main" val="144117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  <p:bldP spid="64" grpId="0"/>
      <p:bldP spid="92" grpId="0"/>
      <p:bldP spid="94" grpId="0"/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3F3D8883-3C69-5544-939A-4F1CD906180A}"/>
              </a:ext>
            </a:extLst>
          </p:cNvPr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AE473-82F0-834D-9AC8-0AC33DEB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Graphs vs. Search Trees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511077E-E3EE-AC45-8C48-2CD63595266C}"/>
              </a:ext>
            </a:extLst>
          </p:cNvPr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98A45D79-7747-4A48-8C2A-019E84879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7407E4CC-D096-9446-8FB1-DBA307734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36F58001-78A4-0E49-9673-99FBBE69C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45B2E675-5500-EF4D-AD01-4CDB85D0B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97A6257A-6D9D-1E46-8832-B24FD8240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D5C29AC5-A752-8249-B5F9-78AB5B786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31565D75-5089-7D4C-A57E-F5D0821B7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2" name="AutoShape 11">
            <a:extLst>
              <a:ext uri="{FF2B5EF4-FFF2-40B4-BE49-F238E27FC236}">
                <a16:creationId xmlns:a16="http://schemas.microsoft.com/office/drawing/2014/main" id="{7E12DB4E-48A7-394F-95FE-84695D5E4AC6}"/>
              </a:ext>
            </a:extLst>
          </p:cNvPr>
          <p:cNvCxnSpPr>
            <a:cxnSpLocks noChangeShapeType="1"/>
            <a:stCxn id="8" idx="2"/>
            <a:endCxn id="7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3" name="AutoShape 12">
            <a:extLst>
              <a:ext uri="{FF2B5EF4-FFF2-40B4-BE49-F238E27FC236}">
                <a16:creationId xmlns:a16="http://schemas.microsoft.com/office/drawing/2014/main" id="{DFFD383C-0BA1-C241-B019-712A6DA1530D}"/>
              </a:ext>
            </a:extLst>
          </p:cNvPr>
          <p:cNvCxnSpPr>
            <a:cxnSpLocks noChangeShapeType="1"/>
            <a:stCxn id="8" idx="2"/>
            <a:endCxn id="11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" name="AutoShape 13">
            <a:extLst>
              <a:ext uri="{FF2B5EF4-FFF2-40B4-BE49-F238E27FC236}">
                <a16:creationId xmlns:a16="http://schemas.microsoft.com/office/drawing/2014/main" id="{E3C69E37-884D-2F41-AC63-A5E366CF1322}"/>
              </a:ext>
            </a:extLst>
          </p:cNvPr>
          <p:cNvCxnSpPr>
            <a:cxnSpLocks noChangeShapeType="1"/>
            <a:stCxn id="7" idx="2"/>
            <a:endCxn id="6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" name="AutoShape 14">
            <a:extLst>
              <a:ext uri="{FF2B5EF4-FFF2-40B4-BE49-F238E27FC236}">
                <a16:creationId xmlns:a16="http://schemas.microsoft.com/office/drawing/2014/main" id="{D258B32C-D77B-FC42-94C2-03F3EE24B56D}"/>
              </a:ext>
            </a:extLst>
          </p:cNvPr>
          <p:cNvCxnSpPr>
            <a:cxnSpLocks noChangeShapeType="1"/>
            <a:stCxn id="11" idx="2"/>
            <a:endCxn id="10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6" name="Text Box 16">
            <a:extLst>
              <a:ext uri="{FF2B5EF4-FFF2-40B4-BE49-F238E27FC236}">
                <a16:creationId xmlns:a16="http://schemas.microsoft.com/office/drawing/2014/main" id="{BD54FA1B-164D-2E48-AD3C-2782DB639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BA23488E-D23C-7443-BB83-AF15A7049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95F52FCA-B6F2-F046-BCA5-6500809F5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960C099B-E2EE-9243-93E0-D82A8F828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9BC34E27-0C10-B04F-8276-1DD07F648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622BF3DD-EFEB-0E40-B06E-DE01BDC8C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8101DFEA-EA2B-5941-8BD3-D9474490E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373E9870-268D-AA46-8084-11D76E896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3554B8CC-FBFE-FA46-A9EF-40F0F68F1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25" name="Text Box 25">
            <a:extLst>
              <a:ext uri="{FF2B5EF4-FFF2-40B4-BE49-F238E27FC236}">
                <a16:creationId xmlns:a16="http://schemas.microsoft.com/office/drawing/2014/main" id="{E077A245-7F2D-AE4A-9503-35B72A067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26" name="AutoShape 26">
            <a:extLst>
              <a:ext uri="{FF2B5EF4-FFF2-40B4-BE49-F238E27FC236}">
                <a16:creationId xmlns:a16="http://schemas.microsoft.com/office/drawing/2014/main" id="{5D1CA5D3-B122-1345-8E33-9C8D6A2A1D02}"/>
              </a:ext>
            </a:extLst>
          </p:cNvPr>
          <p:cNvCxnSpPr>
            <a:cxnSpLocks noChangeShapeType="1"/>
            <a:stCxn id="16" idx="2"/>
            <a:endCxn id="18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7" name="AutoShape 27">
            <a:extLst>
              <a:ext uri="{FF2B5EF4-FFF2-40B4-BE49-F238E27FC236}">
                <a16:creationId xmlns:a16="http://schemas.microsoft.com/office/drawing/2014/main" id="{53FC54A0-F349-464C-97DF-CFD53BAA7106}"/>
              </a:ext>
            </a:extLst>
          </p:cNvPr>
          <p:cNvCxnSpPr>
            <a:cxnSpLocks noChangeShapeType="1"/>
            <a:stCxn id="16" idx="2"/>
            <a:endCxn id="20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8" name="AutoShape 28">
            <a:extLst>
              <a:ext uri="{FF2B5EF4-FFF2-40B4-BE49-F238E27FC236}">
                <a16:creationId xmlns:a16="http://schemas.microsoft.com/office/drawing/2014/main" id="{E0B17E7C-8BF7-F34D-AAC0-85ABBD255B7A}"/>
              </a:ext>
            </a:extLst>
          </p:cNvPr>
          <p:cNvCxnSpPr>
            <a:cxnSpLocks noChangeShapeType="1"/>
            <a:stCxn id="18" idx="2"/>
            <a:endCxn id="17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29">
            <a:extLst>
              <a:ext uri="{FF2B5EF4-FFF2-40B4-BE49-F238E27FC236}">
                <a16:creationId xmlns:a16="http://schemas.microsoft.com/office/drawing/2014/main" id="{1D12463A-0A74-6740-8DE0-AB345B8B110F}"/>
              </a:ext>
            </a:extLst>
          </p:cNvPr>
          <p:cNvCxnSpPr>
            <a:cxnSpLocks noChangeShapeType="1"/>
            <a:stCxn id="18" idx="2"/>
            <a:endCxn id="21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" name="AutoShape 30">
            <a:extLst>
              <a:ext uri="{FF2B5EF4-FFF2-40B4-BE49-F238E27FC236}">
                <a16:creationId xmlns:a16="http://schemas.microsoft.com/office/drawing/2014/main" id="{B79126CA-23C5-DD45-BDE2-5154CF58D340}"/>
              </a:ext>
            </a:extLst>
          </p:cNvPr>
          <p:cNvCxnSpPr>
            <a:cxnSpLocks noChangeShapeType="1"/>
            <a:stCxn id="20" idx="2"/>
            <a:endCxn id="19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31">
            <a:extLst>
              <a:ext uri="{FF2B5EF4-FFF2-40B4-BE49-F238E27FC236}">
                <a16:creationId xmlns:a16="http://schemas.microsoft.com/office/drawing/2014/main" id="{21C90C38-CEB6-984D-8E2E-212DC8D12A47}"/>
              </a:ext>
            </a:extLst>
          </p:cNvPr>
          <p:cNvCxnSpPr>
            <a:cxnSpLocks noChangeShapeType="1"/>
            <a:stCxn id="17" idx="2"/>
            <a:endCxn id="22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32">
            <a:extLst>
              <a:ext uri="{FF2B5EF4-FFF2-40B4-BE49-F238E27FC236}">
                <a16:creationId xmlns:a16="http://schemas.microsoft.com/office/drawing/2014/main" id="{150CDE4B-C7AE-5540-8B51-86DF670FB200}"/>
              </a:ext>
            </a:extLst>
          </p:cNvPr>
          <p:cNvCxnSpPr>
            <a:cxnSpLocks noChangeShapeType="1"/>
            <a:stCxn id="19" idx="2"/>
            <a:endCxn id="23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33">
            <a:extLst>
              <a:ext uri="{FF2B5EF4-FFF2-40B4-BE49-F238E27FC236}">
                <a16:creationId xmlns:a16="http://schemas.microsoft.com/office/drawing/2014/main" id="{D32670A5-B25C-004B-9B8B-33370CB26D84}"/>
              </a:ext>
            </a:extLst>
          </p:cNvPr>
          <p:cNvCxnSpPr>
            <a:cxnSpLocks noChangeShapeType="1"/>
            <a:stCxn id="19" idx="2"/>
            <a:endCxn id="24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34">
            <a:extLst>
              <a:ext uri="{FF2B5EF4-FFF2-40B4-BE49-F238E27FC236}">
                <a16:creationId xmlns:a16="http://schemas.microsoft.com/office/drawing/2014/main" id="{F5B14EAD-E1A6-9B47-963C-6D990994378E}"/>
              </a:ext>
            </a:extLst>
          </p:cNvPr>
          <p:cNvCxnSpPr>
            <a:cxnSpLocks noChangeShapeType="1"/>
            <a:stCxn id="23" idx="2"/>
            <a:endCxn id="25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35" name="Text Box 35">
            <a:extLst>
              <a:ext uri="{FF2B5EF4-FFF2-40B4-BE49-F238E27FC236}">
                <a16:creationId xmlns:a16="http://schemas.microsoft.com/office/drawing/2014/main" id="{074F2EA1-3C16-9144-9FB1-668AE7558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36" name="AutoShape 36">
            <a:extLst>
              <a:ext uri="{FF2B5EF4-FFF2-40B4-BE49-F238E27FC236}">
                <a16:creationId xmlns:a16="http://schemas.microsoft.com/office/drawing/2014/main" id="{49AFA823-3E9B-DD4C-A175-D99BB40671AF}"/>
              </a:ext>
            </a:extLst>
          </p:cNvPr>
          <p:cNvCxnSpPr>
            <a:cxnSpLocks noChangeShapeType="1"/>
            <a:stCxn id="9" idx="2"/>
            <a:endCxn id="35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37" name="Text Box 38">
            <a:extLst>
              <a:ext uri="{FF2B5EF4-FFF2-40B4-BE49-F238E27FC236}">
                <a16:creationId xmlns:a16="http://schemas.microsoft.com/office/drawing/2014/main" id="{0BC33B5C-BF89-4A4E-8B74-AAA77C4EE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38" name="Text Box 39">
            <a:extLst>
              <a:ext uri="{FF2B5EF4-FFF2-40B4-BE49-F238E27FC236}">
                <a16:creationId xmlns:a16="http://schemas.microsoft.com/office/drawing/2014/main" id="{033730AB-6B49-A146-9888-2C0FF4AE6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39" name="Text Box 40">
            <a:extLst>
              <a:ext uri="{FF2B5EF4-FFF2-40B4-BE49-F238E27FC236}">
                <a16:creationId xmlns:a16="http://schemas.microsoft.com/office/drawing/2014/main" id="{440ED33F-516A-D84E-8EF0-AB3C55D4D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40" name="Text Box 41">
            <a:extLst>
              <a:ext uri="{FF2B5EF4-FFF2-40B4-BE49-F238E27FC236}">
                <a16:creationId xmlns:a16="http://schemas.microsoft.com/office/drawing/2014/main" id="{1549E06B-3A5C-B345-96D2-1C5C4D97A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41" name="Text Box 42">
            <a:extLst>
              <a:ext uri="{FF2B5EF4-FFF2-40B4-BE49-F238E27FC236}">
                <a16:creationId xmlns:a16="http://schemas.microsoft.com/office/drawing/2014/main" id="{2D41234C-2152-5043-9B51-E45B11A6E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42" name="Text Box 43">
            <a:extLst>
              <a:ext uri="{FF2B5EF4-FFF2-40B4-BE49-F238E27FC236}">
                <a16:creationId xmlns:a16="http://schemas.microsoft.com/office/drawing/2014/main" id="{3101034A-3F5B-4147-9E8D-13C0D5407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43" name="Text Box 44">
            <a:extLst>
              <a:ext uri="{FF2B5EF4-FFF2-40B4-BE49-F238E27FC236}">
                <a16:creationId xmlns:a16="http://schemas.microsoft.com/office/drawing/2014/main" id="{6C46BCA9-EC22-504F-99EA-2074E4306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44" name="Text Box 45">
            <a:extLst>
              <a:ext uri="{FF2B5EF4-FFF2-40B4-BE49-F238E27FC236}">
                <a16:creationId xmlns:a16="http://schemas.microsoft.com/office/drawing/2014/main" id="{421F3D7D-563D-6645-93FB-EB43E39A6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45" name="Text Box 46">
            <a:extLst>
              <a:ext uri="{FF2B5EF4-FFF2-40B4-BE49-F238E27FC236}">
                <a16:creationId xmlns:a16="http://schemas.microsoft.com/office/drawing/2014/main" id="{2AC26064-0184-2140-9CFD-C5584DA1B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46" name="Text Box 47">
            <a:extLst>
              <a:ext uri="{FF2B5EF4-FFF2-40B4-BE49-F238E27FC236}">
                <a16:creationId xmlns:a16="http://schemas.microsoft.com/office/drawing/2014/main" id="{4CA689D4-8BC6-FD44-A9B2-2FE0F844A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47" name="AutoShape 48">
            <a:extLst>
              <a:ext uri="{FF2B5EF4-FFF2-40B4-BE49-F238E27FC236}">
                <a16:creationId xmlns:a16="http://schemas.microsoft.com/office/drawing/2014/main" id="{C2CD3EC9-1C92-B04A-941A-199F26CCCCD5}"/>
              </a:ext>
            </a:extLst>
          </p:cNvPr>
          <p:cNvCxnSpPr>
            <a:cxnSpLocks noChangeShapeType="1"/>
            <a:stCxn id="37" idx="2"/>
            <a:endCxn id="39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49">
            <a:extLst>
              <a:ext uri="{FF2B5EF4-FFF2-40B4-BE49-F238E27FC236}">
                <a16:creationId xmlns:a16="http://schemas.microsoft.com/office/drawing/2014/main" id="{8C1AD350-EBE6-2744-BF03-A786F52EC1D0}"/>
              </a:ext>
            </a:extLst>
          </p:cNvPr>
          <p:cNvCxnSpPr>
            <a:cxnSpLocks noChangeShapeType="1"/>
            <a:stCxn id="37" idx="2"/>
            <a:endCxn id="41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0">
            <a:extLst>
              <a:ext uri="{FF2B5EF4-FFF2-40B4-BE49-F238E27FC236}">
                <a16:creationId xmlns:a16="http://schemas.microsoft.com/office/drawing/2014/main" id="{3BC7713F-B523-C94D-B7A6-7968EA0E9F03}"/>
              </a:ext>
            </a:extLst>
          </p:cNvPr>
          <p:cNvCxnSpPr>
            <a:cxnSpLocks noChangeShapeType="1"/>
            <a:stCxn id="39" idx="2"/>
            <a:endCxn id="38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1">
            <a:extLst>
              <a:ext uri="{FF2B5EF4-FFF2-40B4-BE49-F238E27FC236}">
                <a16:creationId xmlns:a16="http://schemas.microsoft.com/office/drawing/2014/main" id="{F43BC257-917F-0A4F-B3A6-F39B404A43E6}"/>
              </a:ext>
            </a:extLst>
          </p:cNvPr>
          <p:cNvCxnSpPr>
            <a:cxnSpLocks noChangeShapeType="1"/>
            <a:stCxn id="39" idx="2"/>
            <a:endCxn id="42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2">
            <a:extLst>
              <a:ext uri="{FF2B5EF4-FFF2-40B4-BE49-F238E27FC236}">
                <a16:creationId xmlns:a16="http://schemas.microsoft.com/office/drawing/2014/main" id="{FDB44B2E-070B-734C-A067-A20B3F126518}"/>
              </a:ext>
            </a:extLst>
          </p:cNvPr>
          <p:cNvCxnSpPr>
            <a:cxnSpLocks noChangeShapeType="1"/>
            <a:stCxn id="41" idx="2"/>
            <a:endCxn id="40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3">
            <a:extLst>
              <a:ext uri="{FF2B5EF4-FFF2-40B4-BE49-F238E27FC236}">
                <a16:creationId xmlns:a16="http://schemas.microsoft.com/office/drawing/2014/main" id="{3AD601E0-5608-9145-95F5-1A5755A8987E}"/>
              </a:ext>
            </a:extLst>
          </p:cNvPr>
          <p:cNvCxnSpPr>
            <a:cxnSpLocks noChangeShapeType="1"/>
            <a:stCxn id="38" idx="2"/>
            <a:endCxn id="43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4">
            <a:extLst>
              <a:ext uri="{FF2B5EF4-FFF2-40B4-BE49-F238E27FC236}">
                <a16:creationId xmlns:a16="http://schemas.microsoft.com/office/drawing/2014/main" id="{3BCB31AE-94DD-4B41-8275-462B2C3DF6AC}"/>
              </a:ext>
            </a:extLst>
          </p:cNvPr>
          <p:cNvCxnSpPr>
            <a:cxnSpLocks noChangeShapeType="1"/>
            <a:stCxn id="40" idx="2"/>
            <a:endCxn id="44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" name="AutoShape 55">
            <a:extLst>
              <a:ext uri="{FF2B5EF4-FFF2-40B4-BE49-F238E27FC236}">
                <a16:creationId xmlns:a16="http://schemas.microsoft.com/office/drawing/2014/main" id="{179C92FE-39AC-8D4B-AA21-6CD4128EC8F1}"/>
              </a:ext>
            </a:extLst>
          </p:cNvPr>
          <p:cNvCxnSpPr>
            <a:cxnSpLocks noChangeShapeType="1"/>
            <a:stCxn id="40" idx="2"/>
            <a:endCxn id="45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5" name="AutoShape 56">
            <a:extLst>
              <a:ext uri="{FF2B5EF4-FFF2-40B4-BE49-F238E27FC236}">
                <a16:creationId xmlns:a16="http://schemas.microsoft.com/office/drawing/2014/main" id="{8379F877-2A86-1C42-B1BB-510B8B5427F1}"/>
              </a:ext>
            </a:extLst>
          </p:cNvPr>
          <p:cNvCxnSpPr>
            <a:cxnSpLocks noChangeShapeType="1"/>
            <a:stCxn id="44" idx="2"/>
            <a:endCxn id="46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6" name="AutoShape 57">
            <a:extLst>
              <a:ext uri="{FF2B5EF4-FFF2-40B4-BE49-F238E27FC236}">
                <a16:creationId xmlns:a16="http://schemas.microsoft.com/office/drawing/2014/main" id="{434C2999-E25F-544B-BE09-C4F725BDBB5C}"/>
              </a:ext>
            </a:extLst>
          </p:cNvPr>
          <p:cNvCxnSpPr>
            <a:cxnSpLocks noChangeShapeType="1"/>
            <a:stCxn id="8" idx="2"/>
            <a:endCxn id="37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7" name="AutoShape 58">
            <a:extLst>
              <a:ext uri="{FF2B5EF4-FFF2-40B4-BE49-F238E27FC236}">
                <a16:creationId xmlns:a16="http://schemas.microsoft.com/office/drawing/2014/main" id="{6B3C3FC5-3A7C-B244-8783-A40147618312}"/>
              </a:ext>
            </a:extLst>
          </p:cNvPr>
          <p:cNvCxnSpPr>
            <a:cxnSpLocks noChangeShapeType="1"/>
            <a:stCxn id="5" idx="2"/>
            <a:endCxn id="8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8" name="AutoShape 59">
            <a:extLst>
              <a:ext uri="{FF2B5EF4-FFF2-40B4-BE49-F238E27FC236}">
                <a16:creationId xmlns:a16="http://schemas.microsoft.com/office/drawing/2014/main" id="{4DC4AEB5-E96D-0C4A-B034-368AD3C818EE}"/>
              </a:ext>
            </a:extLst>
          </p:cNvPr>
          <p:cNvCxnSpPr>
            <a:cxnSpLocks noChangeShapeType="1"/>
            <a:stCxn id="5" idx="2"/>
            <a:endCxn id="16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9" name="AutoShape 60">
            <a:extLst>
              <a:ext uri="{FF2B5EF4-FFF2-40B4-BE49-F238E27FC236}">
                <a16:creationId xmlns:a16="http://schemas.microsoft.com/office/drawing/2014/main" id="{0E19ADC2-4C26-9D4F-AC8A-185F4EAF14C2}"/>
              </a:ext>
            </a:extLst>
          </p:cNvPr>
          <p:cNvCxnSpPr>
            <a:cxnSpLocks noChangeShapeType="1"/>
            <a:stCxn id="5" idx="2"/>
            <a:endCxn id="9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60" name="Group 62">
            <a:extLst>
              <a:ext uri="{FF2B5EF4-FFF2-40B4-BE49-F238E27FC236}">
                <a16:creationId xmlns:a16="http://schemas.microsoft.com/office/drawing/2014/main" id="{D4EF0800-F255-834E-86F2-42E28FD1386E}"/>
              </a:ext>
            </a:extLst>
          </p:cNvPr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61" name="AutoShape 63">
              <a:extLst>
                <a:ext uri="{FF2B5EF4-FFF2-40B4-BE49-F238E27FC236}">
                  <a16:creationId xmlns:a16="http://schemas.microsoft.com/office/drawing/2014/main" id="{B3E07759-80DE-2849-ABCE-A6C7F953B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62" name="AutoShape 64">
              <a:extLst>
                <a:ext uri="{FF2B5EF4-FFF2-40B4-BE49-F238E27FC236}">
                  <a16:creationId xmlns:a16="http://schemas.microsoft.com/office/drawing/2014/main" id="{231A3C72-44A2-9D46-8382-6B93B97AB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63" name="AutoShape 65">
              <a:extLst>
                <a:ext uri="{FF2B5EF4-FFF2-40B4-BE49-F238E27FC236}">
                  <a16:creationId xmlns:a16="http://schemas.microsoft.com/office/drawing/2014/main" id="{8E456081-8B35-FA4E-9302-7A6CAA8EB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64" name="AutoShape 66">
              <a:extLst>
                <a:ext uri="{FF2B5EF4-FFF2-40B4-BE49-F238E27FC236}">
                  <a16:creationId xmlns:a16="http://schemas.microsoft.com/office/drawing/2014/main" id="{2F0F3ACD-5B8E-3343-8E3E-8FEF4C342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65" name="AutoShape 67">
              <a:extLst>
                <a:ext uri="{FF2B5EF4-FFF2-40B4-BE49-F238E27FC236}">
                  <a16:creationId xmlns:a16="http://schemas.microsoft.com/office/drawing/2014/main" id="{C05FAB3F-D60E-C84A-9D6E-12257A978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66" name="AutoShape 68">
              <a:extLst>
                <a:ext uri="{FF2B5EF4-FFF2-40B4-BE49-F238E27FC236}">
                  <a16:creationId xmlns:a16="http://schemas.microsoft.com/office/drawing/2014/main" id="{996EF9EA-9298-FC4C-BB12-91C4EC0FE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67" name="AutoShape 69">
              <a:extLst>
                <a:ext uri="{FF2B5EF4-FFF2-40B4-BE49-F238E27FC236}">
                  <a16:creationId xmlns:a16="http://schemas.microsoft.com/office/drawing/2014/main" id="{2FC9D140-0D2E-E349-9198-A7C6977DC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68" name="AutoShape 70">
              <a:extLst>
                <a:ext uri="{FF2B5EF4-FFF2-40B4-BE49-F238E27FC236}">
                  <a16:creationId xmlns:a16="http://schemas.microsoft.com/office/drawing/2014/main" id="{C32E01EE-6D6E-F441-903C-97B910A4C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69" name="AutoShape 71">
              <a:extLst>
                <a:ext uri="{FF2B5EF4-FFF2-40B4-BE49-F238E27FC236}">
                  <a16:creationId xmlns:a16="http://schemas.microsoft.com/office/drawing/2014/main" id="{CD895DB4-3641-DA4F-9FE4-8F5CCFB8F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70" name="AutoShape 72">
              <a:extLst>
                <a:ext uri="{FF2B5EF4-FFF2-40B4-BE49-F238E27FC236}">
                  <a16:creationId xmlns:a16="http://schemas.microsoft.com/office/drawing/2014/main" id="{075384AB-DED5-F146-A171-3D9E94E60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71" name="AutoShape 73">
              <a:extLst>
                <a:ext uri="{FF2B5EF4-FFF2-40B4-BE49-F238E27FC236}">
                  <a16:creationId xmlns:a16="http://schemas.microsoft.com/office/drawing/2014/main" id="{C30FE5FB-2DB6-2941-BE33-4FBC1A507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72" name="AutoShape 74">
              <a:extLst>
                <a:ext uri="{FF2B5EF4-FFF2-40B4-BE49-F238E27FC236}">
                  <a16:creationId xmlns:a16="http://schemas.microsoft.com/office/drawing/2014/main" id="{628C4C72-0D79-5948-A6EC-E1C09C6B7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73" name="AutoShape 75">
              <a:extLst>
                <a:ext uri="{FF2B5EF4-FFF2-40B4-BE49-F238E27FC236}">
                  <a16:creationId xmlns:a16="http://schemas.microsoft.com/office/drawing/2014/main" id="{A04569EC-DCE6-9047-A17E-0738CDF368D7}"/>
                </a:ext>
              </a:extLst>
            </p:cNvPr>
            <p:cNvCxnSpPr>
              <a:cxnSpLocks noChangeShapeType="1"/>
              <a:stCxn id="61" idx="5"/>
              <a:endCxn id="65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4" name="AutoShape 76">
              <a:extLst>
                <a:ext uri="{FF2B5EF4-FFF2-40B4-BE49-F238E27FC236}">
                  <a16:creationId xmlns:a16="http://schemas.microsoft.com/office/drawing/2014/main" id="{E6EA9685-2ED9-5943-A751-FD26C49CE02D}"/>
                </a:ext>
              </a:extLst>
            </p:cNvPr>
            <p:cNvCxnSpPr>
              <a:cxnSpLocks noChangeShapeType="1"/>
              <a:stCxn id="65" idx="5"/>
              <a:endCxn id="66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5" name="AutoShape 77">
              <a:extLst>
                <a:ext uri="{FF2B5EF4-FFF2-40B4-BE49-F238E27FC236}">
                  <a16:creationId xmlns:a16="http://schemas.microsoft.com/office/drawing/2014/main" id="{E8B60169-3CCC-8347-BDEF-07DD51B9E7A6}"/>
                </a:ext>
              </a:extLst>
            </p:cNvPr>
            <p:cNvCxnSpPr>
              <a:cxnSpLocks noChangeShapeType="1"/>
              <a:stCxn id="69" idx="3"/>
              <a:endCxn id="66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6" name="AutoShape 78">
              <a:extLst>
                <a:ext uri="{FF2B5EF4-FFF2-40B4-BE49-F238E27FC236}">
                  <a16:creationId xmlns:a16="http://schemas.microsoft.com/office/drawing/2014/main" id="{772AE668-660A-1D42-BE3B-4D509C32FAEC}"/>
                </a:ext>
              </a:extLst>
            </p:cNvPr>
            <p:cNvCxnSpPr>
              <a:cxnSpLocks noChangeShapeType="1"/>
              <a:stCxn id="69" idx="2"/>
              <a:endCxn id="65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7" name="AutoShape 79">
              <a:extLst>
                <a:ext uri="{FF2B5EF4-FFF2-40B4-BE49-F238E27FC236}">
                  <a16:creationId xmlns:a16="http://schemas.microsoft.com/office/drawing/2014/main" id="{A6F5C9D6-754C-4840-9380-B816742D7F4D}"/>
                </a:ext>
              </a:extLst>
            </p:cNvPr>
            <p:cNvCxnSpPr>
              <a:cxnSpLocks noChangeShapeType="1"/>
              <a:stCxn id="68" idx="4"/>
              <a:endCxn id="69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8" name="AutoShape 80">
              <a:extLst>
                <a:ext uri="{FF2B5EF4-FFF2-40B4-BE49-F238E27FC236}">
                  <a16:creationId xmlns:a16="http://schemas.microsoft.com/office/drawing/2014/main" id="{9A75414A-993D-4048-A88A-67D45C1021E0}"/>
                </a:ext>
              </a:extLst>
            </p:cNvPr>
            <p:cNvCxnSpPr>
              <a:cxnSpLocks noChangeShapeType="1"/>
              <a:stCxn id="68" idx="5"/>
              <a:endCxn id="72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79" name="AutoShape 81">
              <a:extLst>
                <a:ext uri="{FF2B5EF4-FFF2-40B4-BE49-F238E27FC236}">
                  <a16:creationId xmlns:a16="http://schemas.microsoft.com/office/drawing/2014/main" id="{0B60D9F4-6021-4541-ABA8-2BF764E8945D}"/>
                </a:ext>
              </a:extLst>
            </p:cNvPr>
            <p:cNvCxnSpPr>
              <a:cxnSpLocks noChangeShapeType="1"/>
              <a:stCxn id="72" idx="0"/>
              <a:endCxn id="71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80" name="AutoShape 82">
              <a:extLst>
                <a:ext uri="{FF2B5EF4-FFF2-40B4-BE49-F238E27FC236}">
                  <a16:creationId xmlns:a16="http://schemas.microsoft.com/office/drawing/2014/main" id="{D284078F-06C8-3548-A80E-C7545BAAB861}"/>
                </a:ext>
              </a:extLst>
            </p:cNvPr>
            <p:cNvCxnSpPr>
              <a:cxnSpLocks noChangeShapeType="1"/>
              <a:stCxn id="71" idx="0"/>
              <a:endCxn id="62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81" name="AutoShape 83">
              <a:extLst>
                <a:ext uri="{FF2B5EF4-FFF2-40B4-BE49-F238E27FC236}">
                  <a16:creationId xmlns:a16="http://schemas.microsoft.com/office/drawing/2014/main" id="{E97F776C-B460-CC45-9ADB-DF5AF26BD089}"/>
                </a:ext>
              </a:extLst>
            </p:cNvPr>
            <p:cNvCxnSpPr>
              <a:cxnSpLocks noChangeShapeType="1"/>
              <a:stCxn id="61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82" name="AutoShape 84">
              <a:extLst>
                <a:ext uri="{FF2B5EF4-FFF2-40B4-BE49-F238E27FC236}">
                  <a16:creationId xmlns:a16="http://schemas.microsoft.com/office/drawing/2014/main" id="{12383F5D-8FCF-A74B-B650-07B08FB7249E}"/>
                </a:ext>
              </a:extLst>
            </p:cNvPr>
            <p:cNvCxnSpPr>
              <a:cxnSpLocks noChangeShapeType="1"/>
              <a:stCxn id="63" idx="1"/>
              <a:endCxn id="64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3" name="AutoShape 85">
              <a:extLst>
                <a:ext uri="{FF2B5EF4-FFF2-40B4-BE49-F238E27FC236}">
                  <a16:creationId xmlns:a16="http://schemas.microsoft.com/office/drawing/2014/main" id="{2EAD609D-7F65-244A-B834-13017516EB96}"/>
                </a:ext>
              </a:extLst>
            </p:cNvPr>
            <p:cNvCxnSpPr>
              <a:cxnSpLocks noChangeShapeType="1"/>
              <a:endCxn id="70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4" name="AutoShape 86">
              <a:extLst>
                <a:ext uri="{FF2B5EF4-FFF2-40B4-BE49-F238E27FC236}">
                  <a16:creationId xmlns:a16="http://schemas.microsoft.com/office/drawing/2014/main" id="{7356E970-0852-A444-A35D-C18879A12333}"/>
                </a:ext>
              </a:extLst>
            </p:cNvPr>
            <p:cNvCxnSpPr>
              <a:cxnSpLocks noChangeShapeType="1"/>
              <a:stCxn id="67" idx="2"/>
              <a:endCxn id="70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5" name="AutoShape 87">
              <a:extLst>
                <a:ext uri="{FF2B5EF4-FFF2-40B4-BE49-F238E27FC236}">
                  <a16:creationId xmlns:a16="http://schemas.microsoft.com/office/drawing/2014/main" id="{A2248E08-B4D9-9045-9B51-9D9A9E158085}"/>
                </a:ext>
              </a:extLst>
            </p:cNvPr>
            <p:cNvCxnSpPr>
              <a:cxnSpLocks noChangeShapeType="1"/>
              <a:stCxn id="63" idx="7"/>
              <a:endCxn id="67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6" name="AutoShape 88">
              <a:extLst>
                <a:ext uri="{FF2B5EF4-FFF2-40B4-BE49-F238E27FC236}">
                  <a16:creationId xmlns:a16="http://schemas.microsoft.com/office/drawing/2014/main" id="{F3503B21-B4B2-3A4A-A913-53342C242F75}"/>
                </a:ext>
              </a:extLst>
            </p:cNvPr>
            <p:cNvCxnSpPr>
              <a:cxnSpLocks noChangeShapeType="1"/>
              <a:stCxn id="63" idx="6"/>
              <a:endCxn id="68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87" name="AutoShape 89">
              <a:extLst>
                <a:ext uri="{FF2B5EF4-FFF2-40B4-BE49-F238E27FC236}">
                  <a16:creationId xmlns:a16="http://schemas.microsoft.com/office/drawing/2014/main" id="{B3C6E403-48A2-3C4D-A397-9059AD578A2F}"/>
                </a:ext>
              </a:extLst>
            </p:cNvPr>
            <p:cNvCxnSpPr>
              <a:cxnSpLocks noChangeShapeType="1"/>
              <a:stCxn id="71" idx="1"/>
              <a:endCxn id="67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8" name="AutoShape 90">
              <a:extLst>
                <a:ext uri="{FF2B5EF4-FFF2-40B4-BE49-F238E27FC236}">
                  <a16:creationId xmlns:a16="http://schemas.microsoft.com/office/drawing/2014/main" id="{067EF5AE-AFAB-2F4F-9457-596AAEAC6A8E}"/>
                </a:ext>
              </a:extLst>
            </p:cNvPr>
            <p:cNvCxnSpPr>
              <a:cxnSpLocks noChangeShapeType="1"/>
              <a:stCxn id="61" idx="6"/>
              <a:endCxn id="68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89" name="Text Box 92">
            <a:extLst>
              <a:ext uri="{FF2B5EF4-FFF2-40B4-BE49-F238E27FC236}">
                <a16:creationId xmlns:a16="http://schemas.microsoft.com/office/drawing/2014/main" id="{8166465F-9614-E240-AE19-617E2CBA8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</a:t>
            </a:r>
            <a:r>
              <a:rPr lang="en-US" i="1" dirty="0">
                <a:solidFill>
                  <a:srgbClr val="FF0000"/>
                </a:solidFill>
                <a:latin typeface="Calibri" pitchFamily="34" charset="0"/>
              </a:rPr>
              <a:t>on demand </a:t>
            </a:r>
            <a:r>
              <a:rPr lang="en-US" i="1" dirty="0">
                <a:latin typeface="Calibri" pitchFamily="34" charset="0"/>
              </a:rPr>
              <a:t>– and we construct as little as possible.</a:t>
            </a:r>
          </a:p>
        </p:txBody>
      </p:sp>
      <p:sp>
        <p:nvSpPr>
          <p:cNvPr id="90" name="Text Box 94">
            <a:extLst>
              <a:ext uri="{FF2B5EF4-FFF2-40B4-BE49-F238E27FC236}">
                <a16:creationId xmlns:a16="http://schemas.microsoft.com/office/drawing/2014/main" id="{0375A2FE-04EC-1A49-8130-8DAA47037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EB30C6A-E7E1-3C4B-B18B-65AA8E9FE7DA}"/>
              </a:ext>
            </a:extLst>
          </p:cNvPr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015ACD9-13A2-7444-8905-74714A9C1FFA}"/>
              </a:ext>
            </a:extLst>
          </p:cNvPr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</p:spTree>
    <p:extLst>
      <p:ext uri="{BB962C8B-B14F-4D97-AF65-F5344CB8AC3E}">
        <p14:creationId xmlns:p14="http://schemas.microsoft.com/office/powerpoint/2010/main" val="4073260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State Space Graphs vs. Search Trees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0B893C-5E74-2847-B53A-08D568F1060F}"/>
              </a:ext>
            </a:extLst>
          </p:cNvPr>
          <p:cNvGrpSpPr/>
          <p:nvPr/>
        </p:nvGrpSpPr>
        <p:grpSpPr>
          <a:xfrm>
            <a:off x="937260" y="2612756"/>
            <a:ext cx="2494984" cy="2120079"/>
            <a:chOff x="1600200" y="2680523"/>
            <a:chExt cx="2494984" cy="2120079"/>
          </a:xfrm>
        </p:grpSpPr>
        <p:sp>
          <p:nvSpPr>
            <p:cNvPr id="5" name="AutoShape 5"/>
            <p:cNvSpPr>
              <a:spLocks noChangeArrowheads="1"/>
            </p:cNvSpPr>
            <p:nvPr/>
          </p:nvSpPr>
          <p:spPr bwMode="auto">
            <a:xfrm>
              <a:off x="1600200" y="3518723"/>
              <a:ext cx="437584" cy="44367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6" name="AutoShape 6"/>
            <p:cNvSpPr>
              <a:spLocks noChangeArrowheads="1"/>
            </p:cNvSpPr>
            <p:nvPr/>
          </p:nvSpPr>
          <p:spPr bwMode="auto">
            <a:xfrm>
              <a:off x="3657600" y="3518723"/>
              <a:ext cx="437584" cy="44367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8" name="AutoShape 8"/>
            <p:cNvSpPr>
              <a:spLocks noChangeArrowheads="1"/>
            </p:cNvSpPr>
            <p:nvPr/>
          </p:nvSpPr>
          <p:spPr bwMode="auto">
            <a:xfrm>
              <a:off x="2590800" y="4356923"/>
              <a:ext cx="437584" cy="44367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4" name="AutoShape 14"/>
            <p:cNvSpPr>
              <a:spLocks noChangeArrowheads="1"/>
            </p:cNvSpPr>
            <p:nvPr/>
          </p:nvSpPr>
          <p:spPr bwMode="auto">
            <a:xfrm>
              <a:off x="2590800" y="2680523"/>
              <a:ext cx="437584" cy="44367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pPr algn="ctr"/>
              <a:r>
                <a:rPr lang="en-US" i="1" dirty="0"/>
                <a:t>a</a:t>
              </a:r>
            </a:p>
          </p:txBody>
        </p:sp>
        <p:cxnSp>
          <p:nvCxnSpPr>
            <p:cNvPr id="17" name="AutoShape 17"/>
            <p:cNvCxnSpPr>
              <a:cxnSpLocks noChangeShapeType="1"/>
              <a:stCxn id="5" idx="5"/>
              <a:endCxn id="8" idx="2"/>
            </p:cNvCxnSpPr>
            <p:nvPr/>
          </p:nvCxnSpPr>
          <p:spPr bwMode="auto">
            <a:xfrm>
              <a:off x="1973701" y="3897425"/>
              <a:ext cx="617099" cy="6813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1" name="AutoShape 21"/>
            <p:cNvCxnSpPr>
              <a:cxnSpLocks noChangeShapeType="1"/>
              <a:stCxn id="14" idx="3"/>
              <a:endCxn id="8" idx="1"/>
            </p:cNvCxnSpPr>
            <p:nvPr/>
          </p:nvCxnSpPr>
          <p:spPr bwMode="auto">
            <a:xfrm>
              <a:off x="2654883" y="3059227"/>
              <a:ext cx="0" cy="13626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3" name="AutoShape 23"/>
            <p:cNvCxnSpPr>
              <a:cxnSpLocks noChangeShapeType="1"/>
              <a:stCxn id="8" idx="7"/>
              <a:endCxn id="14" idx="5"/>
            </p:cNvCxnSpPr>
            <p:nvPr/>
          </p:nvCxnSpPr>
          <p:spPr bwMode="auto">
            <a:xfrm flipV="1">
              <a:off x="2964301" y="3059227"/>
              <a:ext cx="0" cy="13626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4" name="AutoShape 24"/>
            <p:cNvCxnSpPr>
              <a:cxnSpLocks noChangeShapeType="1"/>
              <a:stCxn id="14" idx="6"/>
              <a:endCxn id="6" idx="1"/>
            </p:cNvCxnSpPr>
            <p:nvPr/>
          </p:nvCxnSpPr>
          <p:spPr bwMode="auto">
            <a:xfrm>
              <a:off x="3028385" y="2902363"/>
              <a:ext cx="693299" cy="6813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26"/>
            <p:cNvCxnSpPr>
              <a:cxnSpLocks noChangeShapeType="1"/>
              <a:stCxn id="8" idx="6"/>
              <a:endCxn id="6" idx="3"/>
            </p:cNvCxnSpPr>
            <p:nvPr/>
          </p:nvCxnSpPr>
          <p:spPr bwMode="auto">
            <a:xfrm flipV="1">
              <a:off x="3028385" y="3897425"/>
              <a:ext cx="693299" cy="6813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7"/>
            <p:cNvCxnSpPr>
              <a:cxnSpLocks noChangeShapeType="1"/>
              <a:stCxn id="5" idx="7"/>
              <a:endCxn id="14" idx="2"/>
            </p:cNvCxnSpPr>
            <p:nvPr/>
          </p:nvCxnSpPr>
          <p:spPr bwMode="auto">
            <a:xfrm flipV="1">
              <a:off x="1973701" y="2902363"/>
              <a:ext cx="617099" cy="6813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54" name="TextBox 53"/>
          <p:cNvSpPr txBox="1"/>
          <p:nvPr/>
        </p:nvSpPr>
        <p:spPr>
          <a:xfrm>
            <a:off x="339150" y="1742116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41960" y="550606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</p:spTree>
    <p:extLst>
      <p:ext uri="{BB962C8B-B14F-4D97-AF65-F5344CB8AC3E}">
        <p14:creationId xmlns:p14="http://schemas.microsoft.com/office/powerpoint/2010/main" val="2721706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State Space Graphs vs. Search Trees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0B893C-5E74-2847-B53A-08D568F1060F}"/>
              </a:ext>
            </a:extLst>
          </p:cNvPr>
          <p:cNvGrpSpPr/>
          <p:nvPr/>
        </p:nvGrpSpPr>
        <p:grpSpPr>
          <a:xfrm>
            <a:off x="937260" y="2612756"/>
            <a:ext cx="2494984" cy="2120079"/>
            <a:chOff x="1600200" y="2680523"/>
            <a:chExt cx="2494984" cy="2120079"/>
          </a:xfrm>
        </p:grpSpPr>
        <p:sp>
          <p:nvSpPr>
            <p:cNvPr id="5" name="AutoShape 5"/>
            <p:cNvSpPr>
              <a:spLocks noChangeArrowheads="1"/>
            </p:cNvSpPr>
            <p:nvPr/>
          </p:nvSpPr>
          <p:spPr bwMode="auto">
            <a:xfrm>
              <a:off x="1600200" y="3518723"/>
              <a:ext cx="437584" cy="44367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6" name="AutoShape 6"/>
            <p:cNvSpPr>
              <a:spLocks noChangeArrowheads="1"/>
            </p:cNvSpPr>
            <p:nvPr/>
          </p:nvSpPr>
          <p:spPr bwMode="auto">
            <a:xfrm>
              <a:off x="3657600" y="3518723"/>
              <a:ext cx="437584" cy="44367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8" name="AutoShape 8"/>
            <p:cNvSpPr>
              <a:spLocks noChangeArrowheads="1"/>
            </p:cNvSpPr>
            <p:nvPr/>
          </p:nvSpPr>
          <p:spPr bwMode="auto">
            <a:xfrm>
              <a:off x="2590800" y="4356923"/>
              <a:ext cx="437584" cy="44367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4" name="AutoShape 14"/>
            <p:cNvSpPr>
              <a:spLocks noChangeArrowheads="1"/>
            </p:cNvSpPr>
            <p:nvPr/>
          </p:nvSpPr>
          <p:spPr bwMode="auto">
            <a:xfrm>
              <a:off x="2590800" y="2680523"/>
              <a:ext cx="437584" cy="44367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pPr algn="ctr"/>
              <a:r>
                <a:rPr lang="en-US" i="1" dirty="0"/>
                <a:t>a</a:t>
              </a:r>
            </a:p>
          </p:txBody>
        </p:sp>
        <p:cxnSp>
          <p:nvCxnSpPr>
            <p:cNvPr id="17" name="AutoShape 17"/>
            <p:cNvCxnSpPr>
              <a:cxnSpLocks noChangeShapeType="1"/>
              <a:stCxn id="5" idx="5"/>
              <a:endCxn id="8" idx="2"/>
            </p:cNvCxnSpPr>
            <p:nvPr/>
          </p:nvCxnSpPr>
          <p:spPr bwMode="auto">
            <a:xfrm>
              <a:off x="1973701" y="3897425"/>
              <a:ext cx="617099" cy="6813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1" name="AutoShape 21"/>
            <p:cNvCxnSpPr>
              <a:cxnSpLocks noChangeShapeType="1"/>
              <a:stCxn id="14" idx="3"/>
              <a:endCxn id="8" idx="1"/>
            </p:cNvCxnSpPr>
            <p:nvPr/>
          </p:nvCxnSpPr>
          <p:spPr bwMode="auto">
            <a:xfrm>
              <a:off x="2654883" y="3059227"/>
              <a:ext cx="0" cy="13626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3" name="AutoShape 23"/>
            <p:cNvCxnSpPr>
              <a:cxnSpLocks noChangeShapeType="1"/>
              <a:stCxn id="8" idx="7"/>
              <a:endCxn id="14" idx="5"/>
            </p:cNvCxnSpPr>
            <p:nvPr/>
          </p:nvCxnSpPr>
          <p:spPr bwMode="auto">
            <a:xfrm flipV="1">
              <a:off x="2964301" y="3059227"/>
              <a:ext cx="0" cy="13626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4" name="AutoShape 24"/>
            <p:cNvCxnSpPr>
              <a:cxnSpLocks noChangeShapeType="1"/>
              <a:stCxn id="14" idx="6"/>
              <a:endCxn id="6" idx="1"/>
            </p:cNvCxnSpPr>
            <p:nvPr/>
          </p:nvCxnSpPr>
          <p:spPr bwMode="auto">
            <a:xfrm>
              <a:off x="3028385" y="2902363"/>
              <a:ext cx="693299" cy="6813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26"/>
            <p:cNvCxnSpPr>
              <a:cxnSpLocks noChangeShapeType="1"/>
              <a:stCxn id="8" idx="6"/>
              <a:endCxn id="6" idx="3"/>
            </p:cNvCxnSpPr>
            <p:nvPr/>
          </p:nvCxnSpPr>
          <p:spPr bwMode="auto">
            <a:xfrm flipV="1">
              <a:off x="3028385" y="3897425"/>
              <a:ext cx="693299" cy="6813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7"/>
            <p:cNvCxnSpPr>
              <a:cxnSpLocks noChangeShapeType="1"/>
              <a:stCxn id="5" idx="7"/>
              <a:endCxn id="14" idx="2"/>
            </p:cNvCxnSpPr>
            <p:nvPr/>
          </p:nvCxnSpPr>
          <p:spPr bwMode="auto">
            <a:xfrm flipV="1">
              <a:off x="1973701" y="2902363"/>
              <a:ext cx="617099" cy="6813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54" name="TextBox 53"/>
          <p:cNvSpPr txBox="1"/>
          <p:nvPr/>
        </p:nvSpPr>
        <p:spPr>
          <a:xfrm>
            <a:off x="339150" y="1742116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06276" y="5184711"/>
            <a:ext cx="4564501" cy="95410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41960" y="550606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Freeform: Shape 7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7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Cartoon Person Thinking Funny free image">
            <a:extLst>
              <a:ext uri="{FF2B5EF4-FFF2-40B4-BE49-F238E27FC236}">
                <a16:creationId xmlns:a16="http://schemas.microsoft.com/office/drawing/2014/main" id="{BB4A5C80-A143-F444-A1DD-54CEC8E13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8067" y="643467"/>
            <a:ext cx="6515865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Isosceles Triangle 8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4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73736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00C7FDE-3988-49CF-839D-B0C9D75D8057}"/>
              </a:ext>
            </a:extLst>
          </p:cNvPr>
          <p:cNvSpPr/>
          <p:nvPr/>
        </p:nvSpPr>
        <p:spPr>
          <a:xfrm>
            <a:off x="568841" y="2658139"/>
            <a:ext cx="1281224" cy="62200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BAF072-966C-4899-810C-F3D9827B8856}"/>
              </a:ext>
            </a:extLst>
          </p:cNvPr>
          <p:cNvSpPr/>
          <p:nvPr/>
        </p:nvSpPr>
        <p:spPr>
          <a:xfrm>
            <a:off x="4814776" y="4845197"/>
            <a:ext cx="1281224" cy="62200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124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294640" y="441198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5F6E5795-7B2F-4401-AC53-FB1B72324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9646" y="1697990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250161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294640" y="441198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7348" y="1697990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A5D443-71C5-C14E-8A8D-FDCC79138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348" y="1724976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9353006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294640" y="441198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8FA56-F037-4CBD-835D-6340B15D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046" y="1729295"/>
            <a:ext cx="8072439" cy="200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303979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362901" y="5401926"/>
            <a:ext cx="10715752" cy="1202074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</a:t>
            </a:r>
            <a:r>
              <a:rPr lang="en-US" dirty="0"/>
              <a:t>components</a:t>
            </a:r>
            <a:r>
              <a:rPr lang="en-US" sz="2800" dirty="0"/>
              <a:t>: </a:t>
            </a:r>
            <a:r>
              <a:rPr lang="en-US" dirty="0"/>
              <a:t>(1) Fringe (2) Expansion (3) Exploration strategy</a:t>
            </a:r>
          </a:p>
          <a:p>
            <a:pPr lvl="3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3616" y="1483445"/>
            <a:ext cx="10776083" cy="3605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130147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0E0E4-5BDE-45F3-9B39-A340CAD7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vs.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69D37-51BC-4195-8DBE-1F5228ACB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Uninformed</a:t>
            </a:r>
            <a:r>
              <a:rPr lang="en-US" altLang="en-US" dirty="0"/>
              <a:t> search</a:t>
            </a:r>
          </a:p>
          <a:p>
            <a:pPr lvl="1"/>
            <a:r>
              <a:rPr lang="en-US" altLang="en-US" dirty="0"/>
              <a:t>Given no information about problem (other than its definition)</a:t>
            </a:r>
          </a:p>
          <a:p>
            <a:pPr lvl="1"/>
            <a:r>
              <a:rPr lang="en-US" altLang="en-US" dirty="0"/>
              <a:t>Find solutions to problems by systematically generating new states and testing for goal</a:t>
            </a:r>
          </a:p>
          <a:p>
            <a:pPr marL="457200" lvl="1" indent="0">
              <a:buNone/>
            </a:pPr>
            <a:endParaRPr lang="en-US" altLang="en-US" dirty="0"/>
          </a:p>
          <a:p>
            <a:r>
              <a:rPr lang="en-US" altLang="en-US" u="sng" dirty="0"/>
              <a:t>Informed</a:t>
            </a:r>
            <a:r>
              <a:rPr lang="en-US" altLang="en-US" dirty="0"/>
              <a:t> search</a:t>
            </a:r>
          </a:p>
          <a:p>
            <a:pPr lvl="1"/>
            <a:r>
              <a:rPr lang="en-US" altLang="en-US" dirty="0"/>
              <a:t>Given some ideas of where to look for solutions</a:t>
            </a:r>
          </a:p>
          <a:p>
            <a:pPr lvl="1"/>
            <a:r>
              <a:rPr lang="en-US" altLang="en-US" dirty="0"/>
              <a:t>Use problem-specific knowledge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3992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0E0E4-5BDE-45F3-9B39-A340CAD7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vs.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69D37-51BC-4195-8DBE-1F5228ACB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Uninformed</a:t>
            </a:r>
            <a:r>
              <a:rPr lang="en-US" altLang="en-US" dirty="0"/>
              <a:t> search</a:t>
            </a:r>
          </a:p>
          <a:p>
            <a:pPr lvl="1"/>
            <a:r>
              <a:rPr lang="en-US" altLang="en-US" dirty="0"/>
              <a:t>Given no information about problem (other than its definition)</a:t>
            </a:r>
          </a:p>
          <a:p>
            <a:pPr lvl="1"/>
            <a:r>
              <a:rPr lang="en-US" altLang="en-US" dirty="0"/>
              <a:t>Find solutions to problems by systematically generating new states and testing for goal</a:t>
            </a:r>
          </a:p>
          <a:p>
            <a:pPr marL="457200" lvl="1" indent="0">
              <a:buNone/>
            </a:pPr>
            <a:endParaRPr lang="en-US" altLang="en-US" dirty="0"/>
          </a:p>
          <a:p>
            <a:r>
              <a:rPr lang="en-US" altLang="en-US" u="sng" dirty="0">
                <a:solidFill>
                  <a:schemeClr val="bg1">
                    <a:lumMod val="85000"/>
                  </a:schemeClr>
                </a:solidFill>
              </a:rPr>
              <a:t>Informed</a:t>
            </a:r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 search</a:t>
            </a:r>
          </a:p>
          <a:p>
            <a:pPr lvl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Given some ideas of where to look for solutions</a:t>
            </a:r>
          </a:p>
          <a:p>
            <a:pPr lvl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Use problem-specific knowledge</a:t>
            </a:r>
          </a:p>
          <a:p>
            <a:pPr lvl="1"/>
            <a:endParaRPr lang="en-US" alt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284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2848-4773-B24E-B9EA-CC0E4AF5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Tree Search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0F6A44DC-6E55-3D4D-A033-C1FDAC0E3B94}"/>
              </a:ext>
            </a:extLst>
          </p:cNvPr>
          <p:cNvGrpSpPr>
            <a:grpSpLocks/>
          </p:cNvGrpSpPr>
          <p:nvPr/>
        </p:nvGrpSpPr>
        <p:grpSpPr bwMode="auto">
          <a:xfrm>
            <a:off x="3074134" y="2094156"/>
            <a:ext cx="5477341" cy="3594262"/>
            <a:chOff x="816" y="1056"/>
            <a:chExt cx="4176" cy="2304"/>
          </a:xfrm>
        </p:grpSpPr>
        <p:grpSp>
          <p:nvGrpSpPr>
            <p:cNvPr id="4" name="Group 5">
              <a:extLst>
                <a:ext uri="{FF2B5EF4-FFF2-40B4-BE49-F238E27FC236}">
                  <a16:creationId xmlns:a16="http://schemas.microsoft.com/office/drawing/2014/main" id="{8CFB13A7-C4A1-7541-AC39-BC7B4B0A29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6" name="AutoShape 6">
                <a:extLst>
                  <a:ext uri="{FF2B5EF4-FFF2-40B4-BE49-F238E27FC236}">
                    <a16:creationId xmlns:a16="http://schemas.microsoft.com/office/drawing/2014/main" id="{FE365D18-972F-6E44-B888-5135048075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7" name="AutoShape 7">
                <a:extLst>
                  <a:ext uri="{FF2B5EF4-FFF2-40B4-BE49-F238E27FC236}">
                    <a16:creationId xmlns:a16="http://schemas.microsoft.com/office/drawing/2014/main" id="{5ED44EF3-C182-044F-BDE6-12E53404B0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8" name="AutoShape 8">
                <a:extLst>
                  <a:ext uri="{FF2B5EF4-FFF2-40B4-BE49-F238E27FC236}">
                    <a16:creationId xmlns:a16="http://schemas.microsoft.com/office/drawing/2014/main" id="{91406493-EBDC-754C-8312-8F6834020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9" name="AutoShape 9">
                <a:extLst>
                  <a:ext uri="{FF2B5EF4-FFF2-40B4-BE49-F238E27FC236}">
                    <a16:creationId xmlns:a16="http://schemas.microsoft.com/office/drawing/2014/main" id="{3D7F594A-A3BB-9E44-8C34-209069CE7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0" name="AutoShape 10">
                <a:extLst>
                  <a:ext uri="{FF2B5EF4-FFF2-40B4-BE49-F238E27FC236}">
                    <a16:creationId xmlns:a16="http://schemas.microsoft.com/office/drawing/2014/main" id="{F60138E2-604A-9C40-88AE-A46D562B5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1" name="AutoShape 11">
                <a:extLst>
                  <a:ext uri="{FF2B5EF4-FFF2-40B4-BE49-F238E27FC236}">
                    <a16:creationId xmlns:a16="http://schemas.microsoft.com/office/drawing/2014/main" id="{27A0A15C-94E2-E042-8A37-3FD774528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2" name="AutoShape 12">
                <a:extLst>
                  <a:ext uri="{FF2B5EF4-FFF2-40B4-BE49-F238E27FC236}">
                    <a16:creationId xmlns:a16="http://schemas.microsoft.com/office/drawing/2014/main" id="{A7E01C3D-A4C8-F24D-B770-F5F24CA04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3" name="AutoShape 13">
                <a:extLst>
                  <a:ext uri="{FF2B5EF4-FFF2-40B4-BE49-F238E27FC236}">
                    <a16:creationId xmlns:a16="http://schemas.microsoft.com/office/drawing/2014/main" id="{2C85977A-8C06-CE41-B096-26ACE2BEE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4" name="AutoShape 14">
                <a:extLst>
                  <a:ext uri="{FF2B5EF4-FFF2-40B4-BE49-F238E27FC236}">
                    <a16:creationId xmlns:a16="http://schemas.microsoft.com/office/drawing/2014/main" id="{5D7C349B-2367-004D-9883-08B2140A6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5" name="AutoShape 15">
                <a:extLst>
                  <a:ext uri="{FF2B5EF4-FFF2-40B4-BE49-F238E27FC236}">
                    <a16:creationId xmlns:a16="http://schemas.microsoft.com/office/drawing/2014/main" id="{5EFEA4AA-2CEA-6247-83B8-5D6363875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" name="AutoShape 16">
                <a:extLst>
                  <a:ext uri="{FF2B5EF4-FFF2-40B4-BE49-F238E27FC236}">
                    <a16:creationId xmlns:a16="http://schemas.microsoft.com/office/drawing/2014/main" id="{291648EA-1F28-4847-9419-30CFF30EB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7" name="AutoShape 17">
                <a:extLst>
                  <a:ext uri="{FF2B5EF4-FFF2-40B4-BE49-F238E27FC236}">
                    <a16:creationId xmlns:a16="http://schemas.microsoft.com/office/drawing/2014/main" id="{FC755387-63ED-A64E-96F0-90F0E0AA86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8" name="AutoShape 18">
                <a:extLst>
                  <a:ext uri="{FF2B5EF4-FFF2-40B4-BE49-F238E27FC236}">
                    <a16:creationId xmlns:a16="http://schemas.microsoft.com/office/drawing/2014/main" id="{D62A1DAE-EFF9-0941-BF97-2CAC577AF7D7}"/>
                  </a:ext>
                </a:extLst>
              </p:cNvPr>
              <p:cNvCxnSpPr>
                <a:cxnSpLocks noChangeShapeType="1"/>
                <a:stCxn id="6" idx="5"/>
                <a:endCxn id="1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" name="AutoShape 19">
                <a:extLst>
                  <a:ext uri="{FF2B5EF4-FFF2-40B4-BE49-F238E27FC236}">
                    <a16:creationId xmlns:a16="http://schemas.microsoft.com/office/drawing/2014/main" id="{D2FDE6AF-5EDC-D24E-B61E-412D442022E1}"/>
                  </a:ext>
                </a:extLst>
              </p:cNvPr>
              <p:cNvCxnSpPr>
                <a:cxnSpLocks noChangeShapeType="1"/>
                <a:stCxn id="10" idx="5"/>
                <a:endCxn id="1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0" name="AutoShape 20">
                <a:extLst>
                  <a:ext uri="{FF2B5EF4-FFF2-40B4-BE49-F238E27FC236}">
                    <a16:creationId xmlns:a16="http://schemas.microsoft.com/office/drawing/2014/main" id="{99DA3F8A-6915-A24C-90FD-70AC5EA83AE4}"/>
                  </a:ext>
                </a:extLst>
              </p:cNvPr>
              <p:cNvCxnSpPr>
                <a:cxnSpLocks noChangeShapeType="1"/>
                <a:stCxn id="14" idx="3"/>
                <a:endCxn id="1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1" name="AutoShape 21">
                <a:extLst>
                  <a:ext uri="{FF2B5EF4-FFF2-40B4-BE49-F238E27FC236}">
                    <a16:creationId xmlns:a16="http://schemas.microsoft.com/office/drawing/2014/main" id="{52DCD3C7-8F41-E643-87FC-0EA5E15C47DC}"/>
                  </a:ext>
                </a:extLst>
              </p:cNvPr>
              <p:cNvCxnSpPr>
                <a:cxnSpLocks noChangeShapeType="1"/>
                <a:stCxn id="14" idx="2"/>
                <a:endCxn id="1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2" name="AutoShape 22">
                <a:extLst>
                  <a:ext uri="{FF2B5EF4-FFF2-40B4-BE49-F238E27FC236}">
                    <a16:creationId xmlns:a16="http://schemas.microsoft.com/office/drawing/2014/main" id="{BE92F660-4D30-384D-AD9F-694AD8AEBE98}"/>
                  </a:ext>
                </a:extLst>
              </p:cNvPr>
              <p:cNvCxnSpPr>
                <a:cxnSpLocks noChangeShapeType="1"/>
                <a:stCxn id="13" idx="4"/>
                <a:endCxn id="1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3" name="AutoShape 23">
                <a:extLst>
                  <a:ext uri="{FF2B5EF4-FFF2-40B4-BE49-F238E27FC236}">
                    <a16:creationId xmlns:a16="http://schemas.microsoft.com/office/drawing/2014/main" id="{94990CA3-5E35-DA4B-AB74-ABE48FCE7C23}"/>
                  </a:ext>
                </a:extLst>
              </p:cNvPr>
              <p:cNvCxnSpPr>
                <a:cxnSpLocks noChangeShapeType="1"/>
                <a:stCxn id="13" idx="5"/>
                <a:endCxn id="1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4" name="AutoShape 24">
                <a:extLst>
                  <a:ext uri="{FF2B5EF4-FFF2-40B4-BE49-F238E27FC236}">
                    <a16:creationId xmlns:a16="http://schemas.microsoft.com/office/drawing/2014/main" id="{4A6158DF-CBBD-8C4C-8066-21E5D496AD95}"/>
                  </a:ext>
                </a:extLst>
              </p:cNvPr>
              <p:cNvCxnSpPr>
                <a:cxnSpLocks noChangeShapeType="1"/>
                <a:stCxn id="17" idx="0"/>
                <a:endCxn id="1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5" name="AutoShape 25">
                <a:extLst>
                  <a:ext uri="{FF2B5EF4-FFF2-40B4-BE49-F238E27FC236}">
                    <a16:creationId xmlns:a16="http://schemas.microsoft.com/office/drawing/2014/main" id="{FEA3673F-2E50-A54B-A819-2A0C0F3C6E55}"/>
                  </a:ext>
                </a:extLst>
              </p:cNvPr>
              <p:cNvCxnSpPr>
                <a:cxnSpLocks noChangeShapeType="1"/>
                <a:stCxn id="16" idx="0"/>
                <a:endCxn id="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6" name="AutoShape 26">
                <a:extLst>
                  <a:ext uri="{FF2B5EF4-FFF2-40B4-BE49-F238E27FC236}">
                    <a16:creationId xmlns:a16="http://schemas.microsoft.com/office/drawing/2014/main" id="{CCB821BC-33D7-6745-B8D9-CCB7AED39BB0}"/>
                  </a:ext>
                </a:extLst>
              </p:cNvPr>
              <p:cNvCxnSpPr>
                <a:cxnSpLocks noChangeShapeType="1"/>
                <a:stCxn id="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" name="AutoShape 27">
                <a:extLst>
                  <a:ext uri="{FF2B5EF4-FFF2-40B4-BE49-F238E27FC236}">
                    <a16:creationId xmlns:a16="http://schemas.microsoft.com/office/drawing/2014/main" id="{ECC276D8-CBD2-9B4F-8BE1-F7A47894D081}"/>
                  </a:ext>
                </a:extLst>
              </p:cNvPr>
              <p:cNvCxnSpPr>
                <a:cxnSpLocks noChangeShapeType="1"/>
                <a:stCxn id="8" idx="1"/>
                <a:endCxn id="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" name="AutoShape 28">
                <a:extLst>
                  <a:ext uri="{FF2B5EF4-FFF2-40B4-BE49-F238E27FC236}">
                    <a16:creationId xmlns:a16="http://schemas.microsoft.com/office/drawing/2014/main" id="{772895CB-9DBA-DB4A-A983-8A55A8201800}"/>
                  </a:ext>
                </a:extLst>
              </p:cNvPr>
              <p:cNvCxnSpPr>
                <a:cxnSpLocks noChangeShapeType="1"/>
                <a:endCxn id="1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9" name="AutoShape 29">
                <a:extLst>
                  <a:ext uri="{FF2B5EF4-FFF2-40B4-BE49-F238E27FC236}">
                    <a16:creationId xmlns:a16="http://schemas.microsoft.com/office/drawing/2014/main" id="{8768F4F9-A3BD-9C4C-9EEC-C26119999813}"/>
                  </a:ext>
                </a:extLst>
              </p:cNvPr>
              <p:cNvCxnSpPr>
                <a:cxnSpLocks noChangeShapeType="1"/>
                <a:stCxn id="12" idx="2"/>
                <a:endCxn id="1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0" name="AutoShape 30">
                <a:extLst>
                  <a:ext uri="{FF2B5EF4-FFF2-40B4-BE49-F238E27FC236}">
                    <a16:creationId xmlns:a16="http://schemas.microsoft.com/office/drawing/2014/main" id="{3AF9DE9C-0EB1-B545-BDA7-91A3FFA292BE}"/>
                  </a:ext>
                </a:extLst>
              </p:cNvPr>
              <p:cNvCxnSpPr>
                <a:cxnSpLocks noChangeShapeType="1"/>
                <a:stCxn id="8" idx="7"/>
                <a:endCxn id="1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1" name="AutoShape 31">
                <a:extLst>
                  <a:ext uri="{FF2B5EF4-FFF2-40B4-BE49-F238E27FC236}">
                    <a16:creationId xmlns:a16="http://schemas.microsoft.com/office/drawing/2014/main" id="{09AA2A22-CFBC-2841-AAB8-2CFEA5B744EB}"/>
                  </a:ext>
                </a:extLst>
              </p:cNvPr>
              <p:cNvCxnSpPr>
                <a:cxnSpLocks noChangeShapeType="1"/>
                <a:stCxn id="8" idx="6"/>
                <a:endCxn id="1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2" name="AutoShape 32">
                <a:extLst>
                  <a:ext uri="{FF2B5EF4-FFF2-40B4-BE49-F238E27FC236}">
                    <a16:creationId xmlns:a16="http://schemas.microsoft.com/office/drawing/2014/main" id="{5D6A5FF9-D64C-4147-BAD5-28C7CA3EBBC0}"/>
                  </a:ext>
                </a:extLst>
              </p:cNvPr>
              <p:cNvCxnSpPr>
                <a:cxnSpLocks noChangeShapeType="1"/>
                <a:stCxn id="16" idx="1"/>
                <a:endCxn id="1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3" name="AutoShape 33">
                <a:extLst>
                  <a:ext uri="{FF2B5EF4-FFF2-40B4-BE49-F238E27FC236}">
                    <a16:creationId xmlns:a16="http://schemas.microsoft.com/office/drawing/2014/main" id="{5B9B0270-EB70-D940-8FAC-E2EDA015264C}"/>
                  </a:ext>
                </a:extLst>
              </p:cNvPr>
              <p:cNvCxnSpPr>
                <a:cxnSpLocks noChangeShapeType="1"/>
                <a:stCxn id="6" idx="6"/>
                <a:endCxn id="1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5" name="AutoShape 34">
              <a:extLst>
                <a:ext uri="{FF2B5EF4-FFF2-40B4-BE49-F238E27FC236}">
                  <a16:creationId xmlns:a16="http://schemas.microsoft.com/office/drawing/2014/main" id="{24C9CA85-58B1-B642-BF0A-F56799BC7B05}"/>
                </a:ext>
              </a:extLst>
            </p:cNvPr>
            <p:cNvCxnSpPr>
              <a:cxnSpLocks noChangeShapeType="1"/>
              <a:stCxn id="11" idx="6"/>
              <a:endCxn id="1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685630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2848-4773-B24E-B9EA-CC0E4AF5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4E880603-EB58-1247-9869-8AEC8B783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5422" y="1446081"/>
            <a:ext cx="7210340" cy="5409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88024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9952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43256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6919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9623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65253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7742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25647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432562"/>
            <a:ext cx="317500" cy="831168"/>
            <a:chOff x="4579" y="1056"/>
            <a:chExt cx="413" cy="1064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6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777843" y="2194566"/>
            <a:ext cx="951443" cy="304200"/>
            <a:chOff x="1189" y="2049"/>
            <a:chExt cx="1240" cy="397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189" y="222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737361"/>
            <a:ext cx="712789" cy="509757"/>
            <a:chOff x="1147" y="1453"/>
            <a:chExt cx="929" cy="66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2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6272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707197"/>
            <a:ext cx="807272" cy="539928"/>
            <a:chOff x="2369" y="1414"/>
            <a:chExt cx="1052" cy="70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6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7232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6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80575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35172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69077"/>
            <a:ext cx="855337" cy="397430"/>
            <a:chOff x="1891" y="1104"/>
            <a:chExt cx="1116" cy="51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716727"/>
            <a:ext cx="1143767" cy="591578"/>
            <a:chOff x="3024" y="1427"/>
            <a:chExt cx="1492" cy="77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6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75971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637627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</p:spTree>
    <p:extLst>
      <p:ext uri="{BB962C8B-B14F-4D97-AF65-F5344CB8AC3E}">
        <p14:creationId xmlns:p14="http://schemas.microsoft.com/office/powerpoint/2010/main" val="385750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25AD-6BD6-8846-992C-2D5CDE849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3FA6B-A3CF-3145-AEB8-A202E038D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Description of AI (and intelligent agent)</a:t>
            </a:r>
          </a:p>
          <a:p>
            <a:r>
              <a:rPr lang="en-US" dirty="0"/>
              <a:t>Description of an AI agent</a:t>
            </a:r>
          </a:p>
          <a:p>
            <a:pPr lvl="1"/>
            <a:r>
              <a:rPr lang="en-US" dirty="0"/>
              <a:t>PEAS description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305334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8059" y="2193926"/>
            <a:ext cx="5838824" cy="441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6595531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294640" y="1555752"/>
            <a:ext cx="11379200" cy="4729164"/>
          </a:xfrm>
        </p:spPr>
        <p:txBody>
          <a:bodyPr/>
          <a:lstStyle/>
          <a:p>
            <a:r>
              <a:rPr lang="en-US" sz="2400" b="1" dirty="0"/>
              <a:t>Complete: </a:t>
            </a:r>
            <a:r>
              <a:rPr lang="en-US" sz="2400" dirty="0"/>
              <a:t>Guaranteed to find a solution if one exists?</a:t>
            </a:r>
          </a:p>
          <a:p>
            <a:r>
              <a:rPr lang="en-US" sz="2400" b="1" dirty="0"/>
              <a:t>Optimal: </a:t>
            </a:r>
            <a:r>
              <a:rPr lang="en-US" sz="2400" dirty="0"/>
              <a:t>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 (fringe)?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dirty="0"/>
              <a:t>b is the branching factor</a:t>
            </a:r>
          </a:p>
          <a:p>
            <a:pPr lvl="1"/>
            <a:r>
              <a:rPr lang="en-US" sz="2000" dirty="0"/>
              <a:t>m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</p:spTree>
    <p:extLst>
      <p:ext uri="{BB962C8B-B14F-4D97-AF65-F5344CB8AC3E}">
        <p14:creationId xmlns:p14="http://schemas.microsoft.com/office/powerpoint/2010/main" val="30987404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013255" y="249110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5684520" y="224028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94490" y="1618296"/>
            <a:ext cx="5461000" cy="472916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nodes DFS expand?</a:t>
            </a:r>
          </a:p>
          <a:p>
            <a:pPr lvl="1"/>
            <a:r>
              <a:rPr lang="en-US" sz="2000" dirty="0"/>
              <a:t>Some left prefix of the tree.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Only has siblings on the current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m could be infinite, so only if we prevent cycles</a:t>
            </a:r>
          </a:p>
          <a:p>
            <a:pPr lvl="1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054533" y="254499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054560" y="254508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086533" y="391668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2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9940" y="307103"/>
            <a:ext cx="8054044" cy="60405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52880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489528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502228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</p:spTree>
    <p:extLst>
      <p:ext uri="{BB962C8B-B14F-4D97-AF65-F5344CB8AC3E}">
        <p14:creationId xmlns:p14="http://schemas.microsoft.com/office/powerpoint/2010/main" val="186787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417604" y="2023837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830231" y="2006376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7968343" y="2023835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196946" y="2023835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295271" y="1462317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238097" y="198732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592233" y="191747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360457" y="2342924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836706" y="233339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490634" y="2193700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473169" y="21476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874807" y="1946048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301971" y="1798412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303557" y="2152421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303557" y="2563583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317845" y="4189185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031844" y="4459062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084357" y="338273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604930" y="3938362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7386864" y="1738088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6377218" y="2377848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292445" y="3165248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</p:spTree>
    <p:extLst>
      <p:ext uri="{BB962C8B-B14F-4D97-AF65-F5344CB8AC3E}">
        <p14:creationId xmlns:p14="http://schemas.microsoft.com/office/powerpoint/2010/main" val="272614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8836702" y="2330680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452527" y="2330683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8657321" y="2337028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7860394" y="2311627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214530" y="224177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8982754" y="2667230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459002" y="265770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112932" y="2518006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095466" y="247196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497104" y="2270354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9706654" y="3707040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058957" y="2337030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80190" y="1592945"/>
            <a:ext cx="6908800" cy="4729164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dirty="0"/>
              <a:t>Generally most work happens in the lowest level searched, so not so bad!</a:t>
            </a:r>
          </a:p>
          <a:p>
            <a:pPr lvl="1"/>
            <a:endParaRPr lang="en-US" dirty="0"/>
          </a:p>
          <a:p>
            <a:r>
              <a:rPr lang="en-US" altLang="en-US" dirty="0"/>
              <a:t>A Preferred method with </a:t>
            </a:r>
            <a:r>
              <a:rPr lang="en-US" altLang="en-US" u="sng" dirty="0"/>
              <a:t>large search space</a:t>
            </a:r>
            <a:r>
              <a:rPr lang="en-US" altLang="en-US" dirty="0"/>
              <a:t> and </a:t>
            </a:r>
            <a:r>
              <a:rPr lang="en-US" altLang="en-US" u="sng" dirty="0"/>
              <a:t>depth of solution not known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2697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17A08-B8C3-1646-AD5A-A94E4422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Cost-Sensitive Search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8C17CC7-D0E6-E546-8D0C-D5B7423036B2}"/>
              </a:ext>
            </a:extLst>
          </p:cNvPr>
          <p:cNvSpPr txBox="1">
            <a:spLocks noChangeArrowheads="1"/>
          </p:cNvSpPr>
          <p:nvPr/>
        </p:nvSpPr>
        <p:spPr>
          <a:xfrm>
            <a:off x="501878" y="5488956"/>
            <a:ext cx="11051494" cy="1085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FF0000"/>
                </a:solidFill>
              </a:rPr>
              <a:t>BFS finds the shortest path in terms of number of actions.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FF0000"/>
                </a:solidFill>
              </a:rPr>
              <a:t>It does not find the least-cost path.  We will now cover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FF0000"/>
                </a:solidFill>
              </a:rPr>
              <a:t>a similar algorithm which does find the least-cost path.  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1B3E196-7B46-B146-B859-53A9DD5980A0}"/>
              </a:ext>
            </a:extLst>
          </p:cNvPr>
          <p:cNvGrpSpPr>
            <a:grpSpLocks/>
          </p:cNvGrpSpPr>
          <p:nvPr/>
        </p:nvGrpSpPr>
        <p:grpSpPr bwMode="auto">
          <a:xfrm>
            <a:off x="2597150" y="1814286"/>
            <a:ext cx="6423480" cy="3397480"/>
            <a:chOff x="768" y="720"/>
            <a:chExt cx="4176" cy="230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77A0FF42-387E-F549-B8AF-FEFB85B764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4" name="AutoShape 6">
                <a:extLst>
                  <a:ext uri="{FF2B5EF4-FFF2-40B4-BE49-F238E27FC236}">
                    <a16:creationId xmlns:a16="http://schemas.microsoft.com/office/drawing/2014/main" id="{4CBC68B2-9725-CE43-901C-6F49D868D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BDAE2BC1-670C-1D4E-BFF2-A9D1DC419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A13FDCCE-4FD3-C24D-9D73-7B205A742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" name="AutoShape 9">
                <a:extLst>
                  <a:ext uri="{FF2B5EF4-FFF2-40B4-BE49-F238E27FC236}">
                    <a16:creationId xmlns:a16="http://schemas.microsoft.com/office/drawing/2014/main" id="{2A332241-ACC2-4149-84E7-5A87CD748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1A8D684F-59F9-9E49-9234-CF9EE060F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82F505D4-BCF9-3441-B59A-A40ACF6FDA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30" name="AutoShape 12">
                <a:extLst>
                  <a:ext uri="{FF2B5EF4-FFF2-40B4-BE49-F238E27FC236}">
                    <a16:creationId xmlns:a16="http://schemas.microsoft.com/office/drawing/2014/main" id="{41B4969D-6D0C-024B-9A8C-27351D03EF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31" name="AutoShape 13">
                <a:extLst>
                  <a:ext uri="{FF2B5EF4-FFF2-40B4-BE49-F238E27FC236}">
                    <a16:creationId xmlns:a16="http://schemas.microsoft.com/office/drawing/2014/main" id="{D21886DA-D595-3548-8FA9-1C44D6A2F7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32" name="AutoShape 14">
                <a:extLst>
                  <a:ext uri="{FF2B5EF4-FFF2-40B4-BE49-F238E27FC236}">
                    <a16:creationId xmlns:a16="http://schemas.microsoft.com/office/drawing/2014/main" id="{D474BED5-725C-4D46-8A83-56A6C772E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33" name="AutoShape 15">
                <a:extLst>
                  <a:ext uri="{FF2B5EF4-FFF2-40B4-BE49-F238E27FC236}">
                    <a16:creationId xmlns:a16="http://schemas.microsoft.com/office/drawing/2014/main" id="{107EE4FD-7356-B74D-860F-EAFF529E94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A32E8859-F33A-1A4B-AB2C-D6378B930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35" name="AutoShape 17">
                <a:extLst>
                  <a:ext uri="{FF2B5EF4-FFF2-40B4-BE49-F238E27FC236}">
                    <a16:creationId xmlns:a16="http://schemas.microsoft.com/office/drawing/2014/main" id="{87F47A54-BED7-3F43-B511-8517DEAC3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36" name="AutoShape 18">
                <a:extLst>
                  <a:ext uri="{FF2B5EF4-FFF2-40B4-BE49-F238E27FC236}">
                    <a16:creationId xmlns:a16="http://schemas.microsoft.com/office/drawing/2014/main" id="{3B6E7717-37DA-7A40-90A1-CB5AB0CEE59C}"/>
                  </a:ext>
                </a:extLst>
              </p:cNvPr>
              <p:cNvCxnSpPr>
                <a:cxnSpLocks noChangeShapeType="1"/>
                <a:stCxn id="24" idx="5"/>
                <a:endCxn id="2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19">
                <a:extLst>
                  <a:ext uri="{FF2B5EF4-FFF2-40B4-BE49-F238E27FC236}">
                    <a16:creationId xmlns:a16="http://schemas.microsoft.com/office/drawing/2014/main" id="{A051E443-A326-4C42-83CD-DF1E79A61F96}"/>
                  </a:ext>
                </a:extLst>
              </p:cNvPr>
              <p:cNvCxnSpPr>
                <a:cxnSpLocks noChangeShapeType="1"/>
                <a:stCxn id="28" idx="5"/>
                <a:endCxn id="2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20">
                <a:extLst>
                  <a:ext uri="{FF2B5EF4-FFF2-40B4-BE49-F238E27FC236}">
                    <a16:creationId xmlns:a16="http://schemas.microsoft.com/office/drawing/2014/main" id="{06CBAA32-15DF-554E-A0C3-357FB537180A}"/>
                  </a:ext>
                </a:extLst>
              </p:cNvPr>
              <p:cNvCxnSpPr>
                <a:cxnSpLocks noChangeShapeType="1"/>
                <a:stCxn id="32" idx="3"/>
                <a:endCxn id="2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21">
                <a:extLst>
                  <a:ext uri="{FF2B5EF4-FFF2-40B4-BE49-F238E27FC236}">
                    <a16:creationId xmlns:a16="http://schemas.microsoft.com/office/drawing/2014/main" id="{1E1CB227-07AD-914E-86F7-45426CCE89A1}"/>
                  </a:ext>
                </a:extLst>
              </p:cNvPr>
              <p:cNvCxnSpPr>
                <a:cxnSpLocks noChangeShapeType="1"/>
                <a:stCxn id="32" idx="2"/>
                <a:endCxn id="2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7934A91C-23CB-0A4B-8FC0-3D52798181B2}"/>
                  </a:ext>
                </a:extLst>
              </p:cNvPr>
              <p:cNvCxnSpPr>
                <a:cxnSpLocks noChangeShapeType="1"/>
                <a:stCxn id="31" idx="4"/>
                <a:endCxn id="3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23">
                <a:extLst>
                  <a:ext uri="{FF2B5EF4-FFF2-40B4-BE49-F238E27FC236}">
                    <a16:creationId xmlns:a16="http://schemas.microsoft.com/office/drawing/2014/main" id="{C16CCE16-1EB6-2F42-B141-415FAECC3ECC}"/>
                  </a:ext>
                </a:extLst>
              </p:cNvPr>
              <p:cNvCxnSpPr>
                <a:cxnSpLocks noChangeShapeType="1"/>
                <a:stCxn id="31" idx="5"/>
                <a:endCxn id="3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4">
                <a:extLst>
                  <a:ext uri="{FF2B5EF4-FFF2-40B4-BE49-F238E27FC236}">
                    <a16:creationId xmlns:a16="http://schemas.microsoft.com/office/drawing/2014/main" id="{F1AC6D8C-5C03-E249-83FF-5D8209DD4105}"/>
                  </a:ext>
                </a:extLst>
              </p:cNvPr>
              <p:cNvCxnSpPr>
                <a:cxnSpLocks noChangeShapeType="1"/>
                <a:stCxn id="35" idx="0"/>
                <a:endCxn id="3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5">
                <a:extLst>
                  <a:ext uri="{FF2B5EF4-FFF2-40B4-BE49-F238E27FC236}">
                    <a16:creationId xmlns:a16="http://schemas.microsoft.com/office/drawing/2014/main" id="{DCABA9AD-1064-304A-9402-21A33DEE3503}"/>
                  </a:ext>
                </a:extLst>
              </p:cNvPr>
              <p:cNvCxnSpPr>
                <a:cxnSpLocks noChangeShapeType="1"/>
                <a:stCxn id="34" idx="0"/>
                <a:endCxn id="2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6">
                <a:extLst>
                  <a:ext uri="{FF2B5EF4-FFF2-40B4-BE49-F238E27FC236}">
                    <a16:creationId xmlns:a16="http://schemas.microsoft.com/office/drawing/2014/main" id="{ECFF3E20-5038-4F4E-B091-A0B36035C44F}"/>
                  </a:ext>
                </a:extLst>
              </p:cNvPr>
              <p:cNvCxnSpPr>
                <a:cxnSpLocks noChangeShapeType="1"/>
                <a:stCxn id="2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7">
                <a:extLst>
                  <a:ext uri="{FF2B5EF4-FFF2-40B4-BE49-F238E27FC236}">
                    <a16:creationId xmlns:a16="http://schemas.microsoft.com/office/drawing/2014/main" id="{8EF7D1FE-0589-5E4B-AD88-2C7564579E9A}"/>
                  </a:ext>
                </a:extLst>
              </p:cNvPr>
              <p:cNvCxnSpPr>
                <a:cxnSpLocks noChangeShapeType="1"/>
                <a:stCxn id="26" idx="1"/>
                <a:endCxn id="2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8">
                <a:extLst>
                  <a:ext uri="{FF2B5EF4-FFF2-40B4-BE49-F238E27FC236}">
                    <a16:creationId xmlns:a16="http://schemas.microsoft.com/office/drawing/2014/main" id="{53942772-0A4E-7048-AF84-19F63421AAC0}"/>
                  </a:ext>
                </a:extLst>
              </p:cNvPr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9">
                <a:extLst>
                  <a:ext uri="{FF2B5EF4-FFF2-40B4-BE49-F238E27FC236}">
                    <a16:creationId xmlns:a16="http://schemas.microsoft.com/office/drawing/2014/main" id="{03524B6B-B39B-C54C-844D-4AF5978FF75E}"/>
                  </a:ext>
                </a:extLst>
              </p:cNvPr>
              <p:cNvCxnSpPr>
                <a:cxnSpLocks noChangeShapeType="1"/>
                <a:stCxn id="30" idx="2"/>
                <a:endCxn id="3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30">
                <a:extLst>
                  <a:ext uri="{FF2B5EF4-FFF2-40B4-BE49-F238E27FC236}">
                    <a16:creationId xmlns:a16="http://schemas.microsoft.com/office/drawing/2014/main" id="{3DCC5CFB-79E3-B54A-8B95-BCC0A2CBCB06}"/>
                  </a:ext>
                </a:extLst>
              </p:cNvPr>
              <p:cNvCxnSpPr>
                <a:cxnSpLocks noChangeShapeType="1"/>
                <a:stCxn id="26" idx="7"/>
                <a:endCxn id="3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31">
                <a:extLst>
                  <a:ext uri="{FF2B5EF4-FFF2-40B4-BE49-F238E27FC236}">
                    <a16:creationId xmlns:a16="http://schemas.microsoft.com/office/drawing/2014/main" id="{0734E7B8-2314-B84D-96FC-A1F85FDE7E6E}"/>
                  </a:ext>
                </a:extLst>
              </p:cNvPr>
              <p:cNvCxnSpPr>
                <a:cxnSpLocks noChangeShapeType="1"/>
                <a:stCxn id="26" idx="6"/>
                <a:endCxn id="3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32">
                <a:extLst>
                  <a:ext uri="{FF2B5EF4-FFF2-40B4-BE49-F238E27FC236}">
                    <a16:creationId xmlns:a16="http://schemas.microsoft.com/office/drawing/2014/main" id="{CEF7053D-FCBB-124B-9276-81C628AB6367}"/>
                  </a:ext>
                </a:extLst>
              </p:cNvPr>
              <p:cNvCxnSpPr>
                <a:cxnSpLocks noChangeShapeType="1"/>
                <a:stCxn id="34" idx="1"/>
                <a:endCxn id="3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33">
                <a:extLst>
                  <a:ext uri="{FF2B5EF4-FFF2-40B4-BE49-F238E27FC236}">
                    <a16:creationId xmlns:a16="http://schemas.microsoft.com/office/drawing/2014/main" id="{4BBEBB91-0381-054A-B19C-D4F005165FB2}"/>
                  </a:ext>
                </a:extLst>
              </p:cNvPr>
              <p:cNvCxnSpPr>
                <a:cxnSpLocks noChangeShapeType="1"/>
                <a:stCxn id="24" idx="6"/>
                <a:endCxn id="3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98DE9C2D-A53D-B34E-8C5C-F38CB59D16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D366F991-2811-9D47-ACE5-8FDBE165F2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80B8DE56-942F-FA48-AB1A-8CF3274E6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id="{473B1543-02A9-1247-8D97-52E1381B83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8B284862-2855-3A4C-B1EE-FFC3EAD104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81C14193-DF97-EF49-8154-108FED0BAD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011D8641-CC60-9943-8636-A3DCD4049D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1635D237-77F8-7B4E-92D8-311BEF2A51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14" name="Text Box 42">
              <a:extLst>
                <a:ext uri="{FF2B5EF4-FFF2-40B4-BE49-F238E27FC236}">
                  <a16:creationId xmlns:a16="http://schemas.microsoft.com/office/drawing/2014/main" id="{0C917FCE-B123-8043-9464-4C749975BA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15" name="Text Box 43">
              <a:extLst>
                <a:ext uri="{FF2B5EF4-FFF2-40B4-BE49-F238E27FC236}">
                  <a16:creationId xmlns:a16="http://schemas.microsoft.com/office/drawing/2014/main" id="{2665BC12-4C5D-274D-91BE-BC7FA2D11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3F7B3D28-9946-0742-9E98-FFCF42A7A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17" name="Text Box 45">
              <a:extLst>
                <a:ext uri="{FF2B5EF4-FFF2-40B4-BE49-F238E27FC236}">
                  <a16:creationId xmlns:a16="http://schemas.microsoft.com/office/drawing/2014/main" id="{6D7F0D62-2CC0-164E-B709-0E006E8FC4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18" name="Text Box 46">
              <a:extLst>
                <a:ext uri="{FF2B5EF4-FFF2-40B4-BE49-F238E27FC236}">
                  <a16:creationId xmlns:a16="http://schemas.microsoft.com/office/drawing/2014/main" id="{60A06A11-D827-EA4F-BA79-84011D86D1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19" name="Text Box 47">
              <a:extLst>
                <a:ext uri="{FF2B5EF4-FFF2-40B4-BE49-F238E27FC236}">
                  <a16:creationId xmlns:a16="http://schemas.microsoft.com/office/drawing/2014/main" id="{B8D90355-07BD-D84C-8B07-FAD6EFEC2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0" name="Text Box 48">
              <a:extLst>
                <a:ext uri="{FF2B5EF4-FFF2-40B4-BE49-F238E27FC236}">
                  <a16:creationId xmlns:a16="http://schemas.microsoft.com/office/drawing/2014/main" id="{EEE9E986-E983-9E43-BA34-B5A06A9AF8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1" name="Text Box 49">
              <a:extLst>
                <a:ext uri="{FF2B5EF4-FFF2-40B4-BE49-F238E27FC236}">
                  <a16:creationId xmlns:a16="http://schemas.microsoft.com/office/drawing/2014/main" id="{61E51075-24E4-4B41-A502-79437F209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2" name="AutoShape 50">
              <a:extLst>
                <a:ext uri="{FF2B5EF4-FFF2-40B4-BE49-F238E27FC236}">
                  <a16:creationId xmlns:a16="http://schemas.microsoft.com/office/drawing/2014/main" id="{295F8696-42E7-2A4E-B169-BA9B313B2787}"/>
                </a:ext>
              </a:extLst>
            </p:cNvPr>
            <p:cNvCxnSpPr>
              <a:cxnSpLocks noChangeShapeType="1"/>
              <a:stCxn id="29" idx="6"/>
              <a:endCxn id="35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3" name="Text Box 51">
              <a:extLst>
                <a:ext uri="{FF2B5EF4-FFF2-40B4-BE49-F238E27FC236}">
                  <a16:creationId xmlns:a16="http://schemas.microsoft.com/office/drawing/2014/main" id="{F5047017-12BA-474C-B484-8D650B22A3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6249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5B59-00D7-3C49-98FD-47B48E73B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 (UCS)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9D557E-F601-B749-9FEB-7E1DF11FE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5" r="1581"/>
          <a:stretch/>
        </p:blipFill>
        <p:spPr bwMode="auto">
          <a:xfrm>
            <a:off x="1883033" y="2048793"/>
            <a:ext cx="8319607" cy="48092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20607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8DCC-291E-C543-9CB5-055D8373D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 (USC)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7EFEFE-A84B-9E49-8911-80E84A45210E}"/>
              </a:ext>
            </a:extLst>
          </p:cNvPr>
          <p:cNvGrpSpPr>
            <a:grpSpLocks/>
          </p:cNvGrpSpPr>
          <p:nvPr/>
        </p:nvGrpSpPr>
        <p:grpSpPr bwMode="auto">
          <a:xfrm>
            <a:off x="2441580" y="3575277"/>
            <a:ext cx="6716713" cy="3349625"/>
            <a:chOff x="657" y="2180"/>
            <a:chExt cx="4231" cy="211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AFEFCEE-DA07-6C4A-A333-BDA7D4F07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C6A32F9-9843-CC4D-BA50-ED497CFA8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1F71291-A52D-C844-B0B0-5FC86AB9E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188EC6-BBC6-0F4C-9B3D-E0931A386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D21469B-A64D-714B-B537-BA8F9130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9B48F78D-AE51-F842-8184-52CAD6C81C64}"/>
              </a:ext>
            </a:extLst>
          </p:cNvPr>
          <p:cNvGrpSpPr>
            <a:grpSpLocks/>
          </p:cNvGrpSpPr>
          <p:nvPr/>
        </p:nvGrpSpPr>
        <p:grpSpPr bwMode="auto">
          <a:xfrm>
            <a:off x="3227388" y="3548284"/>
            <a:ext cx="5486400" cy="3271915"/>
            <a:chOff x="48" y="2332"/>
            <a:chExt cx="3456" cy="2346"/>
          </a:xfrm>
        </p:grpSpPr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1ED8A8A3-A4BB-A440-AD96-7567595C65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F0D98B17-4E17-A848-85BD-B7811AB45E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56D4FF30-9B0E-3B4C-9FEA-D34F7FA6E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9D77027F-E998-3840-B2BD-CF1B511C27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BC8591D6-D385-6E41-8FDC-6D653D7154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38DCA335-4B57-B742-A9DC-DE0F31F335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6" name="Text Box 16">
              <a:extLst>
                <a:ext uri="{FF2B5EF4-FFF2-40B4-BE49-F238E27FC236}">
                  <a16:creationId xmlns:a16="http://schemas.microsoft.com/office/drawing/2014/main" id="{54CBE412-390F-E24B-A16F-8C455A4E9D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7" name="AutoShape 17">
              <a:extLst>
                <a:ext uri="{FF2B5EF4-FFF2-40B4-BE49-F238E27FC236}">
                  <a16:creationId xmlns:a16="http://schemas.microsoft.com/office/drawing/2014/main" id="{70C9C09A-6090-FE41-8609-2238DAC17E70}"/>
                </a:ext>
              </a:extLst>
            </p:cNvPr>
            <p:cNvCxnSpPr>
              <a:cxnSpLocks noChangeShapeType="1"/>
              <a:stCxn id="13" idx="2"/>
              <a:endCxn id="12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8" name="AutoShape 18">
              <a:extLst>
                <a:ext uri="{FF2B5EF4-FFF2-40B4-BE49-F238E27FC236}">
                  <a16:creationId xmlns:a16="http://schemas.microsoft.com/office/drawing/2014/main" id="{54EC5B13-ED1F-2B40-9624-331F0A8CDA35}"/>
                </a:ext>
              </a:extLst>
            </p:cNvPr>
            <p:cNvCxnSpPr>
              <a:cxnSpLocks noChangeShapeType="1"/>
              <a:stCxn id="13" idx="2"/>
              <a:endCxn id="16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" name="AutoShape 19">
              <a:extLst>
                <a:ext uri="{FF2B5EF4-FFF2-40B4-BE49-F238E27FC236}">
                  <a16:creationId xmlns:a16="http://schemas.microsoft.com/office/drawing/2014/main" id="{ADB3C486-569C-104C-A797-D98235819FB9}"/>
                </a:ext>
              </a:extLst>
            </p:cNvPr>
            <p:cNvCxnSpPr>
              <a:cxnSpLocks noChangeShapeType="1"/>
              <a:stCxn id="12" idx="2"/>
              <a:endCxn id="11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" name="AutoShape 20">
              <a:extLst>
                <a:ext uri="{FF2B5EF4-FFF2-40B4-BE49-F238E27FC236}">
                  <a16:creationId xmlns:a16="http://schemas.microsoft.com/office/drawing/2014/main" id="{47511C5E-1988-D341-B208-0FF403E8AACE}"/>
                </a:ext>
              </a:extLst>
            </p:cNvPr>
            <p:cNvCxnSpPr>
              <a:cxnSpLocks noChangeShapeType="1"/>
              <a:stCxn id="16" idx="2"/>
              <a:endCxn id="15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30A76218-F650-5F4D-92AA-A9D07ABA70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48" name="Text Box 22">
                <a:extLst>
                  <a:ext uri="{FF2B5EF4-FFF2-40B4-BE49-F238E27FC236}">
                    <a16:creationId xmlns:a16="http://schemas.microsoft.com/office/drawing/2014/main" id="{2E1C5A27-B71A-F240-9C46-D91FE0CC75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49" name="Text Box 23">
                <a:extLst>
                  <a:ext uri="{FF2B5EF4-FFF2-40B4-BE49-F238E27FC236}">
                    <a16:creationId xmlns:a16="http://schemas.microsoft.com/office/drawing/2014/main" id="{D35A5A33-9FD1-1347-9224-5E0B33CA9F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50" name="Text Box 24">
                <a:extLst>
                  <a:ext uri="{FF2B5EF4-FFF2-40B4-BE49-F238E27FC236}">
                    <a16:creationId xmlns:a16="http://schemas.microsoft.com/office/drawing/2014/main" id="{88257077-5511-A64B-8356-9EBBD522A4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51" name="Text Box 25">
                <a:extLst>
                  <a:ext uri="{FF2B5EF4-FFF2-40B4-BE49-F238E27FC236}">
                    <a16:creationId xmlns:a16="http://schemas.microsoft.com/office/drawing/2014/main" id="{58C85FC1-6A62-7D45-BD2C-15D3EEC905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52" name="Text Box 26">
                <a:extLst>
                  <a:ext uri="{FF2B5EF4-FFF2-40B4-BE49-F238E27FC236}">
                    <a16:creationId xmlns:a16="http://schemas.microsoft.com/office/drawing/2014/main" id="{EE23EDC6-6E8A-5D4F-80CC-E51417DA3A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53" name="Text Box 27">
                <a:extLst>
                  <a:ext uri="{FF2B5EF4-FFF2-40B4-BE49-F238E27FC236}">
                    <a16:creationId xmlns:a16="http://schemas.microsoft.com/office/drawing/2014/main" id="{8CC94C34-4348-3A4A-907C-63556669E7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54" name="Text Box 28">
                <a:extLst>
                  <a:ext uri="{FF2B5EF4-FFF2-40B4-BE49-F238E27FC236}">
                    <a16:creationId xmlns:a16="http://schemas.microsoft.com/office/drawing/2014/main" id="{F111EA86-2891-AD49-AB34-5EC5FA78A2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55" name="Text Box 29">
                <a:extLst>
                  <a:ext uri="{FF2B5EF4-FFF2-40B4-BE49-F238E27FC236}">
                    <a16:creationId xmlns:a16="http://schemas.microsoft.com/office/drawing/2014/main" id="{285ADC96-583F-CF43-9A27-E561193949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56" name="Text Box 30">
                <a:extLst>
                  <a:ext uri="{FF2B5EF4-FFF2-40B4-BE49-F238E27FC236}">
                    <a16:creationId xmlns:a16="http://schemas.microsoft.com/office/drawing/2014/main" id="{D91D08A3-40BC-9740-8EFA-AE0810AB6A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57" name="Text Box 31">
                <a:extLst>
                  <a:ext uri="{FF2B5EF4-FFF2-40B4-BE49-F238E27FC236}">
                    <a16:creationId xmlns:a16="http://schemas.microsoft.com/office/drawing/2014/main" id="{EDD8040A-1040-4546-9994-99889B8764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58" name="AutoShape 32">
                <a:extLst>
                  <a:ext uri="{FF2B5EF4-FFF2-40B4-BE49-F238E27FC236}">
                    <a16:creationId xmlns:a16="http://schemas.microsoft.com/office/drawing/2014/main" id="{18C02BC9-8600-9649-B67F-7EFE1F66C078}"/>
                  </a:ext>
                </a:extLst>
              </p:cNvPr>
              <p:cNvCxnSpPr>
                <a:cxnSpLocks noChangeShapeType="1"/>
                <a:stCxn id="48" idx="2"/>
                <a:endCxn id="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9" name="AutoShape 33">
                <a:extLst>
                  <a:ext uri="{FF2B5EF4-FFF2-40B4-BE49-F238E27FC236}">
                    <a16:creationId xmlns:a16="http://schemas.microsoft.com/office/drawing/2014/main" id="{549259A9-FFED-244B-A55B-6CE0943BDAD2}"/>
                  </a:ext>
                </a:extLst>
              </p:cNvPr>
              <p:cNvCxnSpPr>
                <a:cxnSpLocks noChangeShapeType="1"/>
                <a:stCxn id="48" idx="2"/>
                <a:endCxn id="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0" name="AutoShape 34">
                <a:extLst>
                  <a:ext uri="{FF2B5EF4-FFF2-40B4-BE49-F238E27FC236}">
                    <a16:creationId xmlns:a16="http://schemas.microsoft.com/office/drawing/2014/main" id="{26EBE8FF-0346-7F46-8724-8C80D6FB97D9}"/>
                  </a:ext>
                </a:extLst>
              </p:cNvPr>
              <p:cNvCxnSpPr>
                <a:cxnSpLocks noChangeShapeType="1"/>
                <a:stCxn id="50" idx="2"/>
                <a:endCxn id="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" name="AutoShape 35">
                <a:extLst>
                  <a:ext uri="{FF2B5EF4-FFF2-40B4-BE49-F238E27FC236}">
                    <a16:creationId xmlns:a16="http://schemas.microsoft.com/office/drawing/2014/main" id="{4A1D4FF2-6DD9-CF4D-92FD-E923F1CCDEB8}"/>
                  </a:ext>
                </a:extLst>
              </p:cNvPr>
              <p:cNvCxnSpPr>
                <a:cxnSpLocks noChangeShapeType="1"/>
                <a:stCxn id="50" idx="2"/>
                <a:endCxn id="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2" name="AutoShape 36">
                <a:extLst>
                  <a:ext uri="{FF2B5EF4-FFF2-40B4-BE49-F238E27FC236}">
                    <a16:creationId xmlns:a16="http://schemas.microsoft.com/office/drawing/2014/main" id="{BF91E3C3-A0BA-B349-A917-D74FDAF15576}"/>
                  </a:ext>
                </a:extLst>
              </p:cNvPr>
              <p:cNvCxnSpPr>
                <a:cxnSpLocks noChangeShapeType="1"/>
                <a:stCxn id="52" idx="2"/>
                <a:endCxn id="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3" name="AutoShape 37">
                <a:extLst>
                  <a:ext uri="{FF2B5EF4-FFF2-40B4-BE49-F238E27FC236}">
                    <a16:creationId xmlns:a16="http://schemas.microsoft.com/office/drawing/2014/main" id="{A953EA39-8D1C-914B-9D60-D21108022D86}"/>
                  </a:ext>
                </a:extLst>
              </p:cNvPr>
              <p:cNvCxnSpPr>
                <a:cxnSpLocks noChangeShapeType="1"/>
                <a:stCxn id="49" idx="2"/>
                <a:endCxn id="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4" name="AutoShape 38">
                <a:extLst>
                  <a:ext uri="{FF2B5EF4-FFF2-40B4-BE49-F238E27FC236}">
                    <a16:creationId xmlns:a16="http://schemas.microsoft.com/office/drawing/2014/main" id="{24E306F6-8428-2F4F-8BD2-409D2FD2FBFA}"/>
                  </a:ext>
                </a:extLst>
              </p:cNvPr>
              <p:cNvCxnSpPr>
                <a:cxnSpLocks noChangeShapeType="1"/>
                <a:stCxn id="51" idx="2"/>
                <a:endCxn id="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5" name="AutoShape 39">
                <a:extLst>
                  <a:ext uri="{FF2B5EF4-FFF2-40B4-BE49-F238E27FC236}">
                    <a16:creationId xmlns:a16="http://schemas.microsoft.com/office/drawing/2014/main" id="{5CD2CFEC-E718-8D40-8DDE-A8D92A1780D8}"/>
                  </a:ext>
                </a:extLst>
              </p:cNvPr>
              <p:cNvCxnSpPr>
                <a:cxnSpLocks noChangeShapeType="1"/>
                <a:stCxn id="51" idx="2"/>
                <a:endCxn id="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6" name="AutoShape 40">
                <a:extLst>
                  <a:ext uri="{FF2B5EF4-FFF2-40B4-BE49-F238E27FC236}">
                    <a16:creationId xmlns:a16="http://schemas.microsoft.com/office/drawing/2014/main" id="{035880F1-FA46-C741-9220-44DCE0DA12A7}"/>
                  </a:ext>
                </a:extLst>
              </p:cNvPr>
              <p:cNvCxnSpPr>
                <a:cxnSpLocks noChangeShapeType="1"/>
                <a:stCxn id="55" idx="2"/>
                <a:endCxn id="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2" name="Text Box 41">
              <a:extLst>
                <a:ext uri="{FF2B5EF4-FFF2-40B4-BE49-F238E27FC236}">
                  <a16:creationId xmlns:a16="http://schemas.microsoft.com/office/drawing/2014/main" id="{68897681-BF27-AB44-83F1-EEB5DEE23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3" name="AutoShape 42">
              <a:extLst>
                <a:ext uri="{FF2B5EF4-FFF2-40B4-BE49-F238E27FC236}">
                  <a16:creationId xmlns:a16="http://schemas.microsoft.com/office/drawing/2014/main" id="{BDF71DC2-B242-F94E-9797-6F43D57F3D2C}"/>
                </a:ext>
              </a:extLst>
            </p:cNvPr>
            <p:cNvCxnSpPr>
              <a:cxnSpLocks noChangeShapeType="1"/>
              <a:stCxn id="14" idx="2"/>
              <a:endCxn id="22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4" name="Group 43">
              <a:extLst>
                <a:ext uri="{FF2B5EF4-FFF2-40B4-BE49-F238E27FC236}">
                  <a16:creationId xmlns:a16="http://schemas.microsoft.com/office/drawing/2014/main" id="{A40F145F-F2B8-0F4B-BAFC-EE634C9A95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3024"/>
              <a:ext cx="1104" cy="1654"/>
              <a:chOff x="1152" y="2640"/>
              <a:chExt cx="1104" cy="1654"/>
            </a:xfrm>
          </p:grpSpPr>
          <p:sp>
            <p:nvSpPr>
              <p:cNvPr id="29" name="Text Box 44">
                <a:extLst>
                  <a:ext uri="{FF2B5EF4-FFF2-40B4-BE49-F238E27FC236}">
                    <a16:creationId xmlns:a16="http://schemas.microsoft.com/office/drawing/2014/main" id="{4395EC0A-5A2F-574C-9247-29C5E64744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30" name="Text Box 45">
                <a:extLst>
                  <a:ext uri="{FF2B5EF4-FFF2-40B4-BE49-F238E27FC236}">
                    <a16:creationId xmlns:a16="http://schemas.microsoft.com/office/drawing/2014/main" id="{B2F35063-3172-BE45-8E6F-58A07E16BF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31" name="Text Box 46">
                <a:extLst>
                  <a:ext uri="{FF2B5EF4-FFF2-40B4-BE49-F238E27FC236}">
                    <a16:creationId xmlns:a16="http://schemas.microsoft.com/office/drawing/2014/main" id="{78B9EF6A-7DA9-844B-948B-19233DA506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32" name="Text Box 47">
                <a:extLst>
                  <a:ext uri="{FF2B5EF4-FFF2-40B4-BE49-F238E27FC236}">
                    <a16:creationId xmlns:a16="http://schemas.microsoft.com/office/drawing/2014/main" id="{89A5DD49-05B5-2140-BC8E-540C587538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33" name="Text Box 48">
                <a:extLst>
                  <a:ext uri="{FF2B5EF4-FFF2-40B4-BE49-F238E27FC236}">
                    <a16:creationId xmlns:a16="http://schemas.microsoft.com/office/drawing/2014/main" id="{F0710AF9-A37E-C14C-AC19-77FD449196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34" name="Text Box 49">
                <a:extLst>
                  <a:ext uri="{FF2B5EF4-FFF2-40B4-BE49-F238E27FC236}">
                    <a16:creationId xmlns:a16="http://schemas.microsoft.com/office/drawing/2014/main" id="{E8AB4C34-DC86-054E-9D0B-F28AE8D0AF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35" name="Text Box 50">
                <a:extLst>
                  <a:ext uri="{FF2B5EF4-FFF2-40B4-BE49-F238E27FC236}">
                    <a16:creationId xmlns:a16="http://schemas.microsoft.com/office/drawing/2014/main" id="{0E1945FA-FB38-E249-BDB8-7ECC19828D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36" name="Text Box 51">
                <a:extLst>
                  <a:ext uri="{FF2B5EF4-FFF2-40B4-BE49-F238E27FC236}">
                    <a16:creationId xmlns:a16="http://schemas.microsoft.com/office/drawing/2014/main" id="{F29A9953-CD5B-4540-B6C9-1EF1608F0A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37" name="Text Box 52">
                <a:extLst>
                  <a:ext uri="{FF2B5EF4-FFF2-40B4-BE49-F238E27FC236}">
                    <a16:creationId xmlns:a16="http://schemas.microsoft.com/office/drawing/2014/main" id="{B8810F85-755E-2C4A-A443-443CA95835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38" name="Text Box 53">
                <a:extLst>
                  <a:ext uri="{FF2B5EF4-FFF2-40B4-BE49-F238E27FC236}">
                    <a16:creationId xmlns:a16="http://schemas.microsoft.com/office/drawing/2014/main" id="{64E8AC4B-371E-524F-8FAC-2E17762864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2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 dirty="0"/>
                  <a:t>a</a:t>
                </a:r>
              </a:p>
            </p:txBody>
          </p:sp>
          <p:cxnSp>
            <p:nvCxnSpPr>
              <p:cNvPr id="39" name="AutoShape 54">
                <a:extLst>
                  <a:ext uri="{FF2B5EF4-FFF2-40B4-BE49-F238E27FC236}">
                    <a16:creationId xmlns:a16="http://schemas.microsoft.com/office/drawing/2014/main" id="{C1FB4BF7-B5F4-0D44-BD23-70C378A93166}"/>
                  </a:ext>
                </a:extLst>
              </p:cNvPr>
              <p:cNvCxnSpPr>
                <a:cxnSpLocks noChangeShapeType="1"/>
                <a:stCxn id="29" idx="2"/>
                <a:endCxn id="31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0" name="AutoShape 55">
                <a:extLst>
                  <a:ext uri="{FF2B5EF4-FFF2-40B4-BE49-F238E27FC236}">
                    <a16:creationId xmlns:a16="http://schemas.microsoft.com/office/drawing/2014/main" id="{03376AA3-0596-9B4C-8ACC-0D685B98D339}"/>
                  </a:ext>
                </a:extLst>
              </p:cNvPr>
              <p:cNvCxnSpPr>
                <a:cxnSpLocks noChangeShapeType="1"/>
                <a:stCxn id="29" idx="2"/>
                <a:endCxn id="33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1" name="AutoShape 56">
                <a:extLst>
                  <a:ext uri="{FF2B5EF4-FFF2-40B4-BE49-F238E27FC236}">
                    <a16:creationId xmlns:a16="http://schemas.microsoft.com/office/drawing/2014/main" id="{10452338-1A08-A249-BE98-E04C7F899765}"/>
                  </a:ext>
                </a:extLst>
              </p:cNvPr>
              <p:cNvCxnSpPr>
                <a:cxnSpLocks noChangeShapeType="1"/>
                <a:stCxn id="31" idx="2"/>
                <a:endCxn id="30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2" name="AutoShape 57">
                <a:extLst>
                  <a:ext uri="{FF2B5EF4-FFF2-40B4-BE49-F238E27FC236}">
                    <a16:creationId xmlns:a16="http://schemas.microsoft.com/office/drawing/2014/main" id="{C4666D78-D557-604D-A9DE-3D54A15B4B7A}"/>
                  </a:ext>
                </a:extLst>
              </p:cNvPr>
              <p:cNvCxnSpPr>
                <a:cxnSpLocks noChangeShapeType="1"/>
                <a:stCxn id="31" idx="2"/>
                <a:endCxn id="34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3" name="AutoShape 58">
                <a:extLst>
                  <a:ext uri="{FF2B5EF4-FFF2-40B4-BE49-F238E27FC236}">
                    <a16:creationId xmlns:a16="http://schemas.microsoft.com/office/drawing/2014/main" id="{FDFB616F-5DCC-BF45-B682-127C7B693D04}"/>
                  </a:ext>
                </a:extLst>
              </p:cNvPr>
              <p:cNvCxnSpPr>
                <a:cxnSpLocks noChangeShapeType="1"/>
                <a:stCxn id="33" idx="2"/>
                <a:endCxn id="32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4" name="AutoShape 59">
                <a:extLst>
                  <a:ext uri="{FF2B5EF4-FFF2-40B4-BE49-F238E27FC236}">
                    <a16:creationId xmlns:a16="http://schemas.microsoft.com/office/drawing/2014/main" id="{2D52F077-AB4F-DF4A-A007-3B07DCC184A0}"/>
                  </a:ext>
                </a:extLst>
              </p:cNvPr>
              <p:cNvCxnSpPr>
                <a:cxnSpLocks noChangeShapeType="1"/>
                <a:stCxn id="30" idx="2"/>
                <a:endCxn id="35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5" name="AutoShape 60">
                <a:extLst>
                  <a:ext uri="{FF2B5EF4-FFF2-40B4-BE49-F238E27FC236}">
                    <a16:creationId xmlns:a16="http://schemas.microsoft.com/office/drawing/2014/main" id="{9D860718-9BCD-414A-B8D1-177F0444CF83}"/>
                  </a:ext>
                </a:extLst>
              </p:cNvPr>
              <p:cNvCxnSpPr>
                <a:cxnSpLocks noChangeShapeType="1"/>
                <a:stCxn id="32" idx="2"/>
                <a:endCxn id="36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6" name="AutoShape 61">
                <a:extLst>
                  <a:ext uri="{FF2B5EF4-FFF2-40B4-BE49-F238E27FC236}">
                    <a16:creationId xmlns:a16="http://schemas.microsoft.com/office/drawing/2014/main" id="{57801BD1-295F-F54C-BC96-2A670CFF8AA3}"/>
                  </a:ext>
                </a:extLst>
              </p:cNvPr>
              <p:cNvCxnSpPr>
                <a:cxnSpLocks noChangeShapeType="1"/>
                <a:stCxn id="32" idx="2"/>
                <a:endCxn id="37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7" name="AutoShape 62">
                <a:extLst>
                  <a:ext uri="{FF2B5EF4-FFF2-40B4-BE49-F238E27FC236}">
                    <a16:creationId xmlns:a16="http://schemas.microsoft.com/office/drawing/2014/main" id="{5F6F9612-F3FC-8543-8943-796FE4C5F42E}"/>
                  </a:ext>
                </a:extLst>
              </p:cNvPr>
              <p:cNvCxnSpPr>
                <a:cxnSpLocks noChangeShapeType="1"/>
                <a:stCxn id="36" idx="2"/>
                <a:endCxn id="38" idx="0"/>
              </p:cNvCxnSpPr>
              <p:nvPr/>
            </p:nvCxnSpPr>
            <p:spPr bwMode="auto">
              <a:xfrm>
                <a:off x="1704" y="4018"/>
                <a:ext cx="0" cy="1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5" name="AutoShape 63">
              <a:extLst>
                <a:ext uri="{FF2B5EF4-FFF2-40B4-BE49-F238E27FC236}">
                  <a16:creationId xmlns:a16="http://schemas.microsoft.com/office/drawing/2014/main" id="{F7742C22-835F-504B-ADC2-495C0A87B5DA}"/>
                </a:ext>
              </a:extLst>
            </p:cNvPr>
            <p:cNvCxnSpPr>
              <a:cxnSpLocks noChangeShapeType="1"/>
              <a:stCxn id="13" idx="2"/>
              <a:endCxn id="29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" name="AutoShape 64">
              <a:extLst>
                <a:ext uri="{FF2B5EF4-FFF2-40B4-BE49-F238E27FC236}">
                  <a16:creationId xmlns:a16="http://schemas.microsoft.com/office/drawing/2014/main" id="{6CC72F01-6D5B-F543-BAC1-0668315C6460}"/>
                </a:ext>
              </a:extLst>
            </p:cNvPr>
            <p:cNvCxnSpPr>
              <a:cxnSpLocks noChangeShapeType="1"/>
              <a:stCxn id="10" idx="2"/>
              <a:endCxn id="13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" name="AutoShape 65">
              <a:extLst>
                <a:ext uri="{FF2B5EF4-FFF2-40B4-BE49-F238E27FC236}">
                  <a16:creationId xmlns:a16="http://schemas.microsoft.com/office/drawing/2014/main" id="{21CC8F19-C082-FB4F-9045-E12F3623B4C5}"/>
                </a:ext>
              </a:extLst>
            </p:cNvPr>
            <p:cNvCxnSpPr>
              <a:cxnSpLocks noChangeShapeType="1"/>
              <a:stCxn id="10" idx="2"/>
              <a:endCxn id="48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" name="AutoShape 66">
              <a:extLst>
                <a:ext uri="{FF2B5EF4-FFF2-40B4-BE49-F238E27FC236}">
                  <a16:creationId xmlns:a16="http://schemas.microsoft.com/office/drawing/2014/main" id="{9C4AB0E8-021B-D84E-9168-550798BC5743}"/>
                </a:ext>
              </a:extLst>
            </p:cNvPr>
            <p:cNvCxnSpPr>
              <a:cxnSpLocks noChangeShapeType="1"/>
              <a:stCxn id="10" idx="2"/>
              <a:endCxn id="14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67" name="Line 67">
            <a:extLst>
              <a:ext uri="{FF2B5EF4-FFF2-40B4-BE49-F238E27FC236}">
                <a16:creationId xmlns:a16="http://schemas.microsoft.com/office/drawing/2014/main" id="{4F51CB1E-4824-9646-926C-B98E250C8B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" y="344351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68" name="Oval 68">
            <a:extLst>
              <a:ext uri="{FF2B5EF4-FFF2-40B4-BE49-F238E27FC236}">
                <a16:creationId xmlns:a16="http://schemas.microsoft.com/office/drawing/2014/main" id="{66954D3F-E2F9-8643-B9CB-B7A9E9523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639" y="3592737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69" name="Oval 69">
            <a:extLst>
              <a:ext uri="{FF2B5EF4-FFF2-40B4-BE49-F238E27FC236}">
                <a16:creationId xmlns:a16="http://schemas.microsoft.com/office/drawing/2014/main" id="{BFAFCDC7-FA4A-A14B-B50B-81725A0A8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230" y="3594322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0" name="Oval 70">
            <a:extLst>
              <a:ext uri="{FF2B5EF4-FFF2-40B4-BE49-F238E27FC236}">
                <a16:creationId xmlns:a16="http://schemas.microsoft.com/office/drawing/2014/main" id="{7781D034-25F6-9743-ACBA-F465235F9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3815" y="4088037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1" name="Oval 71">
            <a:extLst>
              <a:ext uri="{FF2B5EF4-FFF2-40B4-BE49-F238E27FC236}">
                <a16:creationId xmlns:a16="http://schemas.microsoft.com/office/drawing/2014/main" id="{4AC32A2B-DF70-2241-A1B8-62E9C8920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5" y="4021362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2" name="Oval 72">
            <a:extLst>
              <a:ext uri="{FF2B5EF4-FFF2-40B4-BE49-F238E27FC236}">
                <a16:creationId xmlns:a16="http://schemas.microsoft.com/office/drawing/2014/main" id="{3D97A7AB-31D4-7742-B144-9370F24D4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480" y="4037237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3" name="Text Box 73">
            <a:extLst>
              <a:ext uri="{FF2B5EF4-FFF2-40B4-BE49-F238E27FC236}">
                <a16:creationId xmlns:a16="http://schemas.microsoft.com/office/drawing/2014/main" id="{5C1D044E-6312-8343-9496-BB4540BC0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923" y="1612286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74" name="Group 74">
            <a:extLst>
              <a:ext uri="{FF2B5EF4-FFF2-40B4-BE49-F238E27FC236}">
                <a16:creationId xmlns:a16="http://schemas.microsoft.com/office/drawing/2014/main" id="{1F5F660B-C674-3C47-B9F0-872F209DE7EF}"/>
              </a:ext>
            </a:extLst>
          </p:cNvPr>
          <p:cNvGrpSpPr>
            <a:grpSpLocks/>
          </p:cNvGrpSpPr>
          <p:nvPr/>
        </p:nvGrpSpPr>
        <p:grpSpPr bwMode="auto">
          <a:xfrm>
            <a:off x="4572001" y="1436912"/>
            <a:ext cx="3205163" cy="1768475"/>
            <a:chOff x="816" y="1056"/>
            <a:chExt cx="4176" cy="2304"/>
          </a:xfrm>
        </p:grpSpPr>
        <p:grpSp>
          <p:nvGrpSpPr>
            <p:cNvPr id="75" name="Group 75">
              <a:extLst>
                <a:ext uri="{FF2B5EF4-FFF2-40B4-BE49-F238E27FC236}">
                  <a16:creationId xmlns:a16="http://schemas.microsoft.com/office/drawing/2014/main" id="{9D5A9AE4-EC26-EC43-97EA-614F3C3DEB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77" name="AutoShape 76">
                <a:extLst>
                  <a:ext uri="{FF2B5EF4-FFF2-40B4-BE49-F238E27FC236}">
                    <a16:creationId xmlns:a16="http://schemas.microsoft.com/office/drawing/2014/main" id="{38AE51AB-63D1-4446-AA46-96507FCF3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78" name="AutoShape 77">
                <a:extLst>
                  <a:ext uri="{FF2B5EF4-FFF2-40B4-BE49-F238E27FC236}">
                    <a16:creationId xmlns:a16="http://schemas.microsoft.com/office/drawing/2014/main" id="{EF2270BB-912C-F848-B868-61A5A382F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79" name="AutoShape 78">
                <a:extLst>
                  <a:ext uri="{FF2B5EF4-FFF2-40B4-BE49-F238E27FC236}">
                    <a16:creationId xmlns:a16="http://schemas.microsoft.com/office/drawing/2014/main" id="{19C44D1B-A929-6741-AAE3-2DAB31DF0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80" name="AutoShape 79">
                <a:extLst>
                  <a:ext uri="{FF2B5EF4-FFF2-40B4-BE49-F238E27FC236}">
                    <a16:creationId xmlns:a16="http://schemas.microsoft.com/office/drawing/2014/main" id="{8199E1D7-D27C-3A45-94A1-E8C390251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81" name="AutoShape 80">
                <a:extLst>
                  <a:ext uri="{FF2B5EF4-FFF2-40B4-BE49-F238E27FC236}">
                    <a16:creationId xmlns:a16="http://schemas.microsoft.com/office/drawing/2014/main" id="{FD92FB35-C874-3345-9747-CF827E840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82" name="AutoShape 81">
                <a:extLst>
                  <a:ext uri="{FF2B5EF4-FFF2-40B4-BE49-F238E27FC236}">
                    <a16:creationId xmlns:a16="http://schemas.microsoft.com/office/drawing/2014/main" id="{751C1D5A-86FA-044A-9AC9-D12FCCEA0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83" name="AutoShape 82">
                <a:extLst>
                  <a:ext uri="{FF2B5EF4-FFF2-40B4-BE49-F238E27FC236}">
                    <a16:creationId xmlns:a16="http://schemas.microsoft.com/office/drawing/2014/main" id="{66F23CFA-8D12-5643-B343-C2A8224EE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84" name="AutoShape 83">
                <a:extLst>
                  <a:ext uri="{FF2B5EF4-FFF2-40B4-BE49-F238E27FC236}">
                    <a16:creationId xmlns:a16="http://schemas.microsoft.com/office/drawing/2014/main" id="{A2F0E1B7-0D56-974C-B56B-AA88328F7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85" name="AutoShape 84">
                <a:extLst>
                  <a:ext uri="{FF2B5EF4-FFF2-40B4-BE49-F238E27FC236}">
                    <a16:creationId xmlns:a16="http://schemas.microsoft.com/office/drawing/2014/main" id="{96B33D08-E79C-744B-8C07-8CA6B1009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86" name="AutoShape 85">
                <a:extLst>
                  <a:ext uri="{FF2B5EF4-FFF2-40B4-BE49-F238E27FC236}">
                    <a16:creationId xmlns:a16="http://schemas.microsoft.com/office/drawing/2014/main" id="{337B82E4-367D-3B47-AC5E-03B173E29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87" name="AutoShape 86">
                <a:extLst>
                  <a:ext uri="{FF2B5EF4-FFF2-40B4-BE49-F238E27FC236}">
                    <a16:creationId xmlns:a16="http://schemas.microsoft.com/office/drawing/2014/main" id="{C13AB69E-11D0-4A45-8AE0-4E1EF6556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88" name="AutoShape 87">
                <a:extLst>
                  <a:ext uri="{FF2B5EF4-FFF2-40B4-BE49-F238E27FC236}">
                    <a16:creationId xmlns:a16="http://schemas.microsoft.com/office/drawing/2014/main" id="{5D3AF5F7-858E-EE43-9B0D-AA4BA9F24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89" name="AutoShape 88">
                <a:extLst>
                  <a:ext uri="{FF2B5EF4-FFF2-40B4-BE49-F238E27FC236}">
                    <a16:creationId xmlns:a16="http://schemas.microsoft.com/office/drawing/2014/main" id="{448A9B47-78D1-CE47-866A-19CEADBC6CB0}"/>
                  </a:ext>
                </a:extLst>
              </p:cNvPr>
              <p:cNvCxnSpPr>
                <a:cxnSpLocks noChangeShapeType="1"/>
                <a:stCxn id="77" idx="5"/>
                <a:endCxn id="81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0" name="AutoShape 89">
                <a:extLst>
                  <a:ext uri="{FF2B5EF4-FFF2-40B4-BE49-F238E27FC236}">
                    <a16:creationId xmlns:a16="http://schemas.microsoft.com/office/drawing/2014/main" id="{13877558-286A-E041-9CAE-EE2DB49D248D}"/>
                  </a:ext>
                </a:extLst>
              </p:cNvPr>
              <p:cNvCxnSpPr>
                <a:cxnSpLocks noChangeShapeType="1"/>
                <a:stCxn id="81" idx="5"/>
                <a:endCxn id="82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1" name="AutoShape 90">
                <a:extLst>
                  <a:ext uri="{FF2B5EF4-FFF2-40B4-BE49-F238E27FC236}">
                    <a16:creationId xmlns:a16="http://schemas.microsoft.com/office/drawing/2014/main" id="{7B988448-A511-224A-9A60-86F2AF376489}"/>
                  </a:ext>
                </a:extLst>
              </p:cNvPr>
              <p:cNvCxnSpPr>
                <a:cxnSpLocks noChangeShapeType="1"/>
                <a:stCxn id="85" idx="3"/>
                <a:endCxn id="82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2" name="AutoShape 91">
                <a:extLst>
                  <a:ext uri="{FF2B5EF4-FFF2-40B4-BE49-F238E27FC236}">
                    <a16:creationId xmlns:a16="http://schemas.microsoft.com/office/drawing/2014/main" id="{109130ED-C9BB-234C-A789-CA5145E97E0F}"/>
                  </a:ext>
                </a:extLst>
              </p:cNvPr>
              <p:cNvCxnSpPr>
                <a:cxnSpLocks noChangeShapeType="1"/>
                <a:stCxn id="85" idx="2"/>
                <a:endCxn id="81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3" name="AutoShape 92">
                <a:extLst>
                  <a:ext uri="{FF2B5EF4-FFF2-40B4-BE49-F238E27FC236}">
                    <a16:creationId xmlns:a16="http://schemas.microsoft.com/office/drawing/2014/main" id="{35C08047-B9D0-A34A-991D-B9184CB2F25E}"/>
                  </a:ext>
                </a:extLst>
              </p:cNvPr>
              <p:cNvCxnSpPr>
                <a:cxnSpLocks noChangeShapeType="1"/>
                <a:stCxn id="84" idx="4"/>
                <a:endCxn id="85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4" name="AutoShape 93">
                <a:extLst>
                  <a:ext uri="{FF2B5EF4-FFF2-40B4-BE49-F238E27FC236}">
                    <a16:creationId xmlns:a16="http://schemas.microsoft.com/office/drawing/2014/main" id="{8EF915A1-1B3A-6F4F-87D9-0AE94495A6FA}"/>
                  </a:ext>
                </a:extLst>
              </p:cNvPr>
              <p:cNvCxnSpPr>
                <a:cxnSpLocks noChangeShapeType="1"/>
                <a:stCxn id="84" idx="5"/>
                <a:endCxn id="88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5" name="AutoShape 94">
                <a:extLst>
                  <a:ext uri="{FF2B5EF4-FFF2-40B4-BE49-F238E27FC236}">
                    <a16:creationId xmlns:a16="http://schemas.microsoft.com/office/drawing/2014/main" id="{F0BC7ADC-CA6E-054F-8AB1-BBCAA2E13CF9}"/>
                  </a:ext>
                </a:extLst>
              </p:cNvPr>
              <p:cNvCxnSpPr>
                <a:cxnSpLocks noChangeShapeType="1"/>
                <a:stCxn id="88" idx="0"/>
                <a:endCxn id="87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6" name="AutoShape 95">
                <a:extLst>
                  <a:ext uri="{FF2B5EF4-FFF2-40B4-BE49-F238E27FC236}">
                    <a16:creationId xmlns:a16="http://schemas.microsoft.com/office/drawing/2014/main" id="{115FD1B3-BDA7-D346-99EA-59DAC4DC9DAE}"/>
                  </a:ext>
                </a:extLst>
              </p:cNvPr>
              <p:cNvCxnSpPr>
                <a:cxnSpLocks noChangeShapeType="1"/>
                <a:stCxn id="87" idx="0"/>
                <a:endCxn id="78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7" name="AutoShape 96">
                <a:extLst>
                  <a:ext uri="{FF2B5EF4-FFF2-40B4-BE49-F238E27FC236}">
                    <a16:creationId xmlns:a16="http://schemas.microsoft.com/office/drawing/2014/main" id="{0832F1A9-C173-C24F-960E-32866503350F}"/>
                  </a:ext>
                </a:extLst>
              </p:cNvPr>
              <p:cNvCxnSpPr>
                <a:cxnSpLocks noChangeShapeType="1"/>
                <a:stCxn id="77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8" name="AutoShape 97">
                <a:extLst>
                  <a:ext uri="{FF2B5EF4-FFF2-40B4-BE49-F238E27FC236}">
                    <a16:creationId xmlns:a16="http://schemas.microsoft.com/office/drawing/2014/main" id="{C1A07DEA-AFC4-694B-BB34-6E7BA3FBEB5B}"/>
                  </a:ext>
                </a:extLst>
              </p:cNvPr>
              <p:cNvCxnSpPr>
                <a:cxnSpLocks noChangeShapeType="1"/>
                <a:stCxn id="79" idx="1"/>
                <a:endCxn id="80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9" name="AutoShape 98">
                <a:extLst>
                  <a:ext uri="{FF2B5EF4-FFF2-40B4-BE49-F238E27FC236}">
                    <a16:creationId xmlns:a16="http://schemas.microsoft.com/office/drawing/2014/main" id="{3ACC2048-7109-D448-98CE-B510CD6C42FB}"/>
                  </a:ext>
                </a:extLst>
              </p:cNvPr>
              <p:cNvCxnSpPr>
                <a:cxnSpLocks noChangeShapeType="1"/>
                <a:endCxn id="86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0" name="AutoShape 99">
                <a:extLst>
                  <a:ext uri="{FF2B5EF4-FFF2-40B4-BE49-F238E27FC236}">
                    <a16:creationId xmlns:a16="http://schemas.microsoft.com/office/drawing/2014/main" id="{36B7C4B4-F919-4B45-B084-F564C8187EEF}"/>
                  </a:ext>
                </a:extLst>
              </p:cNvPr>
              <p:cNvCxnSpPr>
                <a:cxnSpLocks noChangeShapeType="1"/>
                <a:stCxn id="83" idx="2"/>
                <a:endCxn id="86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1" name="AutoShape 100">
                <a:extLst>
                  <a:ext uri="{FF2B5EF4-FFF2-40B4-BE49-F238E27FC236}">
                    <a16:creationId xmlns:a16="http://schemas.microsoft.com/office/drawing/2014/main" id="{D1F00B0A-E3BA-CD45-9735-6EA0B9F59613}"/>
                  </a:ext>
                </a:extLst>
              </p:cNvPr>
              <p:cNvCxnSpPr>
                <a:cxnSpLocks noChangeShapeType="1"/>
                <a:stCxn id="79" idx="7"/>
                <a:endCxn id="83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2" name="AutoShape 101">
                <a:extLst>
                  <a:ext uri="{FF2B5EF4-FFF2-40B4-BE49-F238E27FC236}">
                    <a16:creationId xmlns:a16="http://schemas.microsoft.com/office/drawing/2014/main" id="{6AB99653-8FF0-3E40-8C03-126DBFCEEADF}"/>
                  </a:ext>
                </a:extLst>
              </p:cNvPr>
              <p:cNvCxnSpPr>
                <a:cxnSpLocks noChangeShapeType="1"/>
                <a:stCxn id="79" idx="6"/>
                <a:endCxn id="84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3" name="AutoShape 102">
                <a:extLst>
                  <a:ext uri="{FF2B5EF4-FFF2-40B4-BE49-F238E27FC236}">
                    <a16:creationId xmlns:a16="http://schemas.microsoft.com/office/drawing/2014/main" id="{A5AC1492-FE94-2F4B-88CB-FA68E32B8DCA}"/>
                  </a:ext>
                </a:extLst>
              </p:cNvPr>
              <p:cNvCxnSpPr>
                <a:cxnSpLocks noChangeShapeType="1"/>
                <a:stCxn id="87" idx="1"/>
                <a:endCxn id="83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4" name="AutoShape 103">
                <a:extLst>
                  <a:ext uri="{FF2B5EF4-FFF2-40B4-BE49-F238E27FC236}">
                    <a16:creationId xmlns:a16="http://schemas.microsoft.com/office/drawing/2014/main" id="{533DC5C7-13EA-EC4F-BB85-684880657BD9}"/>
                  </a:ext>
                </a:extLst>
              </p:cNvPr>
              <p:cNvCxnSpPr>
                <a:cxnSpLocks noChangeShapeType="1"/>
                <a:stCxn id="77" idx="6"/>
                <a:endCxn id="84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76" name="AutoShape 104">
              <a:extLst>
                <a:ext uri="{FF2B5EF4-FFF2-40B4-BE49-F238E27FC236}">
                  <a16:creationId xmlns:a16="http://schemas.microsoft.com/office/drawing/2014/main" id="{38384ADC-4080-884C-B5FE-646C3192D817}"/>
                </a:ext>
              </a:extLst>
            </p:cNvPr>
            <p:cNvCxnSpPr>
              <a:cxnSpLocks noChangeShapeType="1"/>
              <a:stCxn id="82" idx="6"/>
              <a:endCxn id="88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05" name="Text Box 105">
            <a:extLst>
              <a:ext uri="{FF2B5EF4-FFF2-40B4-BE49-F238E27FC236}">
                <a16:creationId xmlns:a16="http://schemas.microsoft.com/office/drawing/2014/main" id="{7F0414C5-99D4-824F-A352-332D121CC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1" y="403564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106" name="Text Box 106">
            <a:extLst>
              <a:ext uri="{FF2B5EF4-FFF2-40B4-BE49-F238E27FC236}">
                <a16:creationId xmlns:a16="http://schemas.microsoft.com/office/drawing/2014/main" id="{1A4DD2B6-47DE-6F4C-8177-36E0CE6C9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4689" y="396579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107" name="Text Box 107">
            <a:extLst>
              <a:ext uri="{FF2B5EF4-FFF2-40B4-BE49-F238E27FC236}">
                <a16:creationId xmlns:a16="http://schemas.microsoft.com/office/drawing/2014/main" id="{3F4AE734-FBDB-0646-86A9-43F19245F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4429" y="396262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108" name="Oval 108">
            <a:extLst>
              <a:ext uri="{FF2B5EF4-FFF2-40B4-BE49-F238E27FC236}">
                <a16:creationId xmlns:a16="http://schemas.microsoft.com/office/drawing/2014/main" id="{9DFFB1F4-BABF-7C44-AA51-8CE97CB8F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0888" y="4035646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09" name="Oval 109">
            <a:extLst>
              <a:ext uri="{FF2B5EF4-FFF2-40B4-BE49-F238E27FC236}">
                <a16:creationId xmlns:a16="http://schemas.microsoft.com/office/drawing/2014/main" id="{0B15A451-70BD-3246-B733-90ABAF9E6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356" y="454841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0" name="Text Box 110">
            <a:extLst>
              <a:ext uri="{FF2B5EF4-FFF2-40B4-BE49-F238E27FC236}">
                <a16:creationId xmlns:a16="http://schemas.microsoft.com/office/drawing/2014/main" id="{1295B2F2-EFF3-4E48-9232-6AE5426C6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9829" y="447062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111" name="Oval 111">
            <a:extLst>
              <a:ext uri="{FF2B5EF4-FFF2-40B4-BE49-F238E27FC236}">
                <a16:creationId xmlns:a16="http://schemas.microsoft.com/office/drawing/2014/main" id="{C2F79974-BC7B-D644-B0BF-A34BC99A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6" y="4565872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2" name="Oval 112">
            <a:extLst>
              <a:ext uri="{FF2B5EF4-FFF2-40B4-BE49-F238E27FC236}">
                <a16:creationId xmlns:a16="http://schemas.microsoft.com/office/drawing/2014/main" id="{ADF9A392-31F2-E544-A5A7-A9D63A3D0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815" y="4564289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3" name="Oval 113">
            <a:extLst>
              <a:ext uri="{FF2B5EF4-FFF2-40B4-BE49-F238E27FC236}">
                <a16:creationId xmlns:a16="http://schemas.microsoft.com/office/drawing/2014/main" id="{D20E0F06-81F4-A843-A261-4C5E283EC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488" y="4556346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4" name="Text Box 114">
            <a:extLst>
              <a:ext uri="{FF2B5EF4-FFF2-40B4-BE49-F238E27FC236}">
                <a16:creationId xmlns:a16="http://schemas.microsoft.com/office/drawing/2014/main" id="{1FC957C0-FF95-E449-877C-F57E5D53F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529" y="452142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115" name="Text Box 115">
            <a:extLst>
              <a:ext uri="{FF2B5EF4-FFF2-40B4-BE49-F238E27FC236}">
                <a16:creationId xmlns:a16="http://schemas.microsoft.com/office/drawing/2014/main" id="{959D81CC-FFDE-6A44-AC6B-1422E147F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4489" y="467382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116" name="Text Box 116">
            <a:extLst>
              <a:ext uri="{FF2B5EF4-FFF2-40B4-BE49-F238E27FC236}">
                <a16:creationId xmlns:a16="http://schemas.microsoft.com/office/drawing/2014/main" id="{258681F9-339E-9349-B765-4548AB88E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4765" y="449443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117" name="Oval 117">
            <a:extLst>
              <a:ext uri="{FF2B5EF4-FFF2-40B4-BE49-F238E27FC236}">
                <a16:creationId xmlns:a16="http://schemas.microsoft.com/office/drawing/2014/main" id="{B154270D-6C0E-CF4A-B695-FC60A7475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3815" y="4088037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8" name="Oval 118">
            <a:extLst>
              <a:ext uri="{FF2B5EF4-FFF2-40B4-BE49-F238E27FC236}">
                <a16:creationId xmlns:a16="http://schemas.microsoft.com/office/drawing/2014/main" id="{5729CF94-A474-1741-B62A-71A4BABF2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6" y="4565872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9" name="Oval 119">
            <a:extLst>
              <a:ext uri="{FF2B5EF4-FFF2-40B4-BE49-F238E27FC236}">
                <a16:creationId xmlns:a16="http://schemas.microsoft.com/office/drawing/2014/main" id="{CF84216B-A063-1D4A-B8F9-3530D07D1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6" y="5111972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0" name="Oval 120">
            <a:extLst>
              <a:ext uri="{FF2B5EF4-FFF2-40B4-BE49-F238E27FC236}">
                <a16:creationId xmlns:a16="http://schemas.microsoft.com/office/drawing/2014/main" id="{C65D822C-3577-3346-A80C-58DEAE82B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9139" y="5111972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1" name="Oval 121">
            <a:extLst>
              <a:ext uri="{FF2B5EF4-FFF2-40B4-BE49-F238E27FC236}">
                <a16:creationId xmlns:a16="http://schemas.microsoft.com/office/drawing/2014/main" id="{F47EADD2-6419-C94B-B750-695C5E797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6" y="4557937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2" name="Oval 122">
            <a:extLst>
              <a:ext uri="{FF2B5EF4-FFF2-40B4-BE49-F238E27FC236}">
                <a16:creationId xmlns:a16="http://schemas.microsoft.com/office/drawing/2014/main" id="{1DBB545F-2AC7-2040-9D9F-860535C62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7063" y="5084989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3" name="Oval 123">
            <a:extLst>
              <a:ext uri="{FF2B5EF4-FFF2-40B4-BE49-F238E27FC236}">
                <a16:creationId xmlns:a16="http://schemas.microsoft.com/office/drawing/2014/main" id="{979D2A35-BC19-2E4F-A907-AEFDCBC7F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3339" y="5092922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4" name="Text Box 124">
            <a:extLst>
              <a:ext uri="{FF2B5EF4-FFF2-40B4-BE49-F238E27FC236}">
                <a16:creationId xmlns:a16="http://schemas.microsoft.com/office/drawing/2014/main" id="{5E7FBDC3-3C17-0C4F-9454-638D4AF5C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977" y="502942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125" name="Text Box 125">
            <a:extLst>
              <a:ext uri="{FF2B5EF4-FFF2-40B4-BE49-F238E27FC236}">
                <a16:creationId xmlns:a16="http://schemas.microsoft.com/office/drawing/2014/main" id="{55A993A5-434B-6048-8AA5-22955869C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6301" y="503577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126" name="Oval 126">
            <a:extLst>
              <a:ext uri="{FF2B5EF4-FFF2-40B4-BE49-F238E27FC236}">
                <a16:creationId xmlns:a16="http://schemas.microsoft.com/office/drawing/2014/main" id="{24040591-8F5B-794B-BA15-2C367E6DE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930" y="5094513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7" name="Oval 127">
            <a:extLst>
              <a:ext uri="{FF2B5EF4-FFF2-40B4-BE49-F238E27FC236}">
                <a16:creationId xmlns:a16="http://schemas.microsoft.com/office/drawing/2014/main" id="{C7757882-1F4E-CA4D-B5E5-B64CA14F5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756" y="5619972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8" name="Text Box 128">
            <a:extLst>
              <a:ext uri="{FF2B5EF4-FFF2-40B4-BE49-F238E27FC236}">
                <a16:creationId xmlns:a16="http://schemas.microsoft.com/office/drawing/2014/main" id="{B9486BDB-7CE4-D440-B108-E8275461E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6865" y="556441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129" name="Oval 129">
            <a:extLst>
              <a:ext uri="{FF2B5EF4-FFF2-40B4-BE49-F238E27FC236}">
                <a16:creationId xmlns:a16="http://schemas.microsoft.com/office/drawing/2014/main" id="{3BC2DF76-93E8-7D4E-BCE8-D29313017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3339" y="5621564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0" name="Oval 130">
            <a:extLst>
              <a:ext uri="{FF2B5EF4-FFF2-40B4-BE49-F238E27FC236}">
                <a16:creationId xmlns:a16="http://schemas.microsoft.com/office/drawing/2014/main" id="{01849375-F978-1643-B82C-150B374CB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80" y="614861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1" name="Text Box 131">
            <a:extLst>
              <a:ext uri="{FF2B5EF4-FFF2-40B4-BE49-F238E27FC236}">
                <a16:creationId xmlns:a16="http://schemas.microsoft.com/office/drawing/2014/main" id="{D2C92E22-A6E0-AE4F-971B-6E2E9D71F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1977" y="6091461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132" name="Text Box 132">
            <a:extLst>
              <a:ext uri="{FF2B5EF4-FFF2-40B4-BE49-F238E27FC236}">
                <a16:creationId xmlns:a16="http://schemas.microsoft.com/office/drawing/2014/main" id="{0B304E86-098A-4444-B8BA-B0608B197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6091461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133" name="Oval 133">
            <a:extLst>
              <a:ext uri="{FF2B5EF4-FFF2-40B4-BE49-F238E27FC236}">
                <a16:creationId xmlns:a16="http://schemas.microsoft.com/office/drawing/2014/main" id="{C2A7077C-DC9D-6344-85E2-3554F2A8D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930" y="6129564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4" name="Oval 134">
            <a:extLst>
              <a:ext uri="{FF2B5EF4-FFF2-40B4-BE49-F238E27FC236}">
                <a16:creationId xmlns:a16="http://schemas.microsoft.com/office/drawing/2014/main" id="{D73044FB-88FA-9B4A-B879-E8F55B513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3056" y="4022946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5" name="Oval 135">
            <a:extLst>
              <a:ext uri="{FF2B5EF4-FFF2-40B4-BE49-F238E27FC236}">
                <a16:creationId xmlns:a16="http://schemas.microsoft.com/office/drawing/2014/main" id="{61F5D039-47EC-EA4A-A874-7F4708251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839" y="4551589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6" name="Oval 136">
            <a:extLst>
              <a:ext uri="{FF2B5EF4-FFF2-40B4-BE49-F238E27FC236}">
                <a16:creationId xmlns:a16="http://schemas.microsoft.com/office/drawing/2014/main" id="{D95FE31C-FC47-AE42-B0FE-FC33C7F39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163" y="4549996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7" name="Text Box 137">
            <a:extLst>
              <a:ext uri="{FF2B5EF4-FFF2-40B4-BE49-F238E27FC236}">
                <a16:creationId xmlns:a16="http://schemas.microsoft.com/office/drawing/2014/main" id="{84518AEE-46E4-D24B-990B-83D4395D5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8113" y="449443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138" name="Text Box 138">
            <a:extLst>
              <a:ext uri="{FF2B5EF4-FFF2-40B4-BE49-F238E27FC236}">
                <a16:creationId xmlns:a16="http://schemas.microsoft.com/office/drawing/2014/main" id="{1F637E78-D047-3043-955C-976E15177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4077" y="448332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139" name="Oval 139">
            <a:extLst>
              <a:ext uri="{FF2B5EF4-FFF2-40B4-BE49-F238E27FC236}">
                <a16:creationId xmlns:a16="http://schemas.microsoft.com/office/drawing/2014/main" id="{168408A9-38E1-2A41-B905-D3A1BCC3A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80" y="6150196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40" name="Text Box 140">
            <a:extLst>
              <a:ext uri="{FF2B5EF4-FFF2-40B4-BE49-F238E27FC236}">
                <a16:creationId xmlns:a16="http://schemas.microsoft.com/office/drawing/2014/main" id="{1416F684-C110-EE4B-8974-DD1318820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0029" y="351971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141" name="Text Box 141">
            <a:extLst>
              <a:ext uri="{FF2B5EF4-FFF2-40B4-BE49-F238E27FC236}">
                <a16:creationId xmlns:a16="http://schemas.microsoft.com/office/drawing/2014/main" id="{A6F5AB9B-B98E-B748-8BCC-469BB2465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4413" y="503418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142" name="Text Box 142">
            <a:extLst>
              <a:ext uri="{FF2B5EF4-FFF2-40B4-BE49-F238E27FC236}">
                <a16:creationId xmlns:a16="http://schemas.microsoft.com/office/drawing/2014/main" id="{507C980B-0825-2144-A56A-BD47852CC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4737" y="214176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143" name="Text Box 143">
            <a:extLst>
              <a:ext uri="{FF2B5EF4-FFF2-40B4-BE49-F238E27FC236}">
                <a16:creationId xmlns:a16="http://schemas.microsoft.com/office/drawing/2014/main" id="{31D9BF8B-C973-3A4B-8600-E89929FBF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8513" y="22957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144" name="Text Box 144">
            <a:extLst>
              <a:ext uri="{FF2B5EF4-FFF2-40B4-BE49-F238E27FC236}">
                <a16:creationId xmlns:a16="http://schemas.microsoft.com/office/drawing/2014/main" id="{7EFF616B-58B2-944A-ABD3-42034EC6D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513" y="278946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145" name="Text Box 145">
            <a:extLst>
              <a:ext uri="{FF2B5EF4-FFF2-40B4-BE49-F238E27FC236}">
                <a16:creationId xmlns:a16="http://schemas.microsoft.com/office/drawing/2014/main" id="{0A7DBE0F-B508-2246-BE21-5E3CD4F5D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4461" y="182426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146" name="Text Box 146">
            <a:extLst>
              <a:ext uri="{FF2B5EF4-FFF2-40B4-BE49-F238E27FC236}">
                <a16:creationId xmlns:a16="http://schemas.microsoft.com/office/drawing/2014/main" id="{869CD291-1197-E94B-910C-732B93D8A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549" y="138611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147" name="Text Box 147">
            <a:extLst>
              <a:ext uri="{FF2B5EF4-FFF2-40B4-BE49-F238E27FC236}">
                <a16:creationId xmlns:a16="http://schemas.microsoft.com/office/drawing/2014/main" id="{93A29A7F-B7DF-4A4E-BD90-C7BB8110B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3101" y="1806801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148" name="Text Box 148">
            <a:extLst>
              <a:ext uri="{FF2B5EF4-FFF2-40B4-BE49-F238E27FC236}">
                <a16:creationId xmlns:a16="http://schemas.microsoft.com/office/drawing/2014/main" id="{E2DB5AC1-5906-5E4F-9C13-1E5FC03FB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77" y="241957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149" name="Text Box 149">
            <a:extLst>
              <a:ext uri="{FF2B5EF4-FFF2-40B4-BE49-F238E27FC236}">
                <a16:creationId xmlns:a16="http://schemas.microsoft.com/office/drawing/2014/main" id="{709A9DF1-2EF1-4841-B64D-9940562A1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573" y="229257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150" name="Text Box 150">
            <a:extLst>
              <a:ext uri="{FF2B5EF4-FFF2-40B4-BE49-F238E27FC236}">
                <a16:creationId xmlns:a16="http://schemas.microsoft.com/office/drawing/2014/main" id="{959E1369-FDD8-1641-B718-214073DAF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7353" y="301806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151" name="Text Box 151">
            <a:extLst>
              <a:ext uri="{FF2B5EF4-FFF2-40B4-BE49-F238E27FC236}">
                <a16:creationId xmlns:a16="http://schemas.microsoft.com/office/drawing/2014/main" id="{495B77E4-C317-9241-8118-A8F993ADB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0625" y="25386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152" name="Text Box 152">
            <a:extLst>
              <a:ext uri="{FF2B5EF4-FFF2-40B4-BE49-F238E27FC236}">
                <a16:creationId xmlns:a16="http://schemas.microsoft.com/office/drawing/2014/main" id="{17AB999D-9779-C743-9317-0FC09414A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1" y="188776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153" name="AutoShape 153">
            <a:extLst>
              <a:ext uri="{FF2B5EF4-FFF2-40B4-BE49-F238E27FC236}">
                <a16:creationId xmlns:a16="http://schemas.microsoft.com/office/drawing/2014/main" id="{A889038E-3FC9-2143-A86A-A27DADB387C8}"/>
              </a:ext>
            </a:extLst>
          </p:cNvPr>
          <p:cNvSpPr>
            <a:spLocks/>
          </p:cNvSpPr>
          <p:nvPr/>
        </p:nvSpPr>
        <p:spPr bwMode="auto">
          <a:xfrm>
            <a:off x="1909765" y="3780058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54" name="Text Box 154">
            <a:extLst>
              <a:ext uri="{FF2B5EF4-FFF2-40B4-BE49-F238E27FC236}">
                <a16:creationId xmlns:a16="http://schemas.microsoft.com/office/drawing/2014/main" id="{30E46291-F680-2745-80E2-694F73B03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1" y="4994499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155" name="Text Box 155">
            <a:extLst>
              <a:ext uri="{FF2B5EF4-FFF2-40B4-BE49-F238E27FC236}">
                <a16:creationId xmlns:a16="http://schemas.microsoft.com/office/drawing/2014/main" id="{643FF063-0058-B548-B5E2-537439265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4101" y="19941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965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0" grpId="0" animBg="1"/>
      <p:bldP spid="71" grpId="0" animBg="1"/>
      <p:bldP spid="72" grpId="0" animBg="1"/>
      <p:bldP spid="105" grpId="0"/>
      <p:bldP spid="106" grpId="0"/>
      <p:bldP spid="107" grpId="0"/>
      <p:bldP spid="108" grpId="0" animBg="1"/>
      <p:bldP spid="109" grpId="0" animBg="1"/>
      <p:bldP spid="110" grpId="0"/>
      <p:bldP spid="111" grpId="0" animBg="1"/>
      <p:bldP spid="112" grpId="0" animBg="1"/>
      <p:bldP spid="113" grpId="0" animBg="1"/>
      <p:bldP spid="114" grpId="0"/>
      <p:bldP spid="115" grpId="0"/>
      <p:bldP spid="116" grpId="0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5" grpId="0"/>
      <p:bldP spid="126" grpId="0" animBg="1"/>
      <p:bldP spid="127" grpId="0" animBg="1"/>
      <p:bldP spid="128" grpId="0"/>
      <p:bldP spid="129" grpId="0" animBg="1"/>
      <p:bldP spid="130" grpId="0" animBg="1"/>
      <p:bldP spid="131" grpId="0"/>
      <p:bldP spid="132" grpId="0"/>
      <p:bldP spid="133" grpId="0" animBg="1"/>
      <p:bldP spid="134" grpId="0" animBg="1"/>
      <p:bldP spid="135" grpId="0" animBg="1"/>
      <p:bldP spid="136" grpId="0" animBg="1"/>
      <p:bldP spid="137" grpId="0"/>
      <p:bldP spid="138" grpId="0"/>
      <p:bldP spid="139" grpId="0" animBg="1"/>
      <p:bldP spid="141" grpId="0"/>
      <p:bldP spid="153" grpId="0" animBg="1"/>
      <p:bldP spid="1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DC66-A3D1-4749-98D1-04419200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imes New Roman"/>
                <a:cs typeface="Times New Roman"/>
                <a:sym typeface="Times New Roman"/>
              </a:rPr>
              <a:t>AI – Agents and Environments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DC035-C0E2-B144-8E59-C417DEEF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39" y="1612906"/>
            <a:ext cx="11724640" cy="4564057"/>
          </a:xfrm>
        </p:spPr>
        <p:txBody>
          <a:bodyPr/>
          <a:lstStyle/>
          <a:p>
            <a:pPr>
              <a:lnSpc>
                <a:spcPts val="31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Much (though </a:t>
            </a:r>
            <a:r>
              <a:rPr lang="en-US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not all!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) of AI is concerned with </a:t>
            </a:r>
            <a:r>
              <a:rPr lang="en-US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agents</a:t>
            </a:r>
            <a:r>
              <a:rPr lang="en-US" b="1" dirty="0"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operating in </a:t>
            </a:r>
            <a:r>
              <a:rPr lang="en-US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environments.</a:t>
            </a:r>
            <a:endParaRPr lang="en-US" b="1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3100"/>
              </a:lnSpc>
            </a:pPr>
            <a:r>
              <a:rPr lang="en-US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Agent</a:t>
            </a:r>
            <a:r>
              <a:rPr lang="en-US" b="1" dirty="0">
                <a:ea typeface="Times New Roman"/>
                <a:cs typeface="Times New Roman"/>
                <a:sym typeface="Times New Roman"/>
              </a:rPr>
              <a:t> – 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an entity that </a:t>
            </a:r>
            <a:r>
              <a:rPr lang="en-US" i="1" dirty="0">
                <a:ea typeface="Times New Roman"/>
                <a:cs typeface="Times New Roman"/>
                <a:sym typeface="Times New Roman"/>
              </a:rPr>
              <a:t>perceives 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its environment through </a:t>
            </a:r>
            <a:r>
              <a:rPr lang="en-US" i="1" dirty="0">
                <a:ea typeface="Times New Roman"/>
                <a:cs typeface="Times New Roman"/>
                <a:sym typeface="Times New Roman"/>
              </a:rPr>
              <a:t>sensors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i="1" dirty="0">
                <a:ea typeface="Times New Roman"/>
                <a:cs typeface="Times New Roman"/>
                <a:sym typeface="Times New Roman"/>
              </a:rPr>
              <a:t>acts 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upon that environment through </a:t>
            </a:r>
            <a:r>
              <a:rPr lang="en-US" i="1" dirty="0">
                <a:ea typeface="Times New Roman"/>
                <a:cs typeface="Times New Roman"/>
                <a:sym typeface="Times New Roman"/>
              </a:rPr>
              <a:t>effectors (actuators)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 </a:t>
            </a:r>
          </a:p>
          <a:p>
            <a:pPr>
              <a:lnSpc>
                <a:spcPts val="3100"/>
              </a:lnSpc>
            </a:pPr>
            <a:r>
              <a:rPr lang="en-US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Environment</a:t>
            </a:r>
            <a:r>
              <a:rPr lang="en-US" b="1" dirty="0">
                <a:ea typeface="Times New Roman"/>
                <a:cs typeface="Times New Roman"/>
                <a:sym typeface="Times New Roman"/>
              </a:rPr>
              <a:t> – 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the problem setting</a:t>
            </a:r>
            <a:endParaRPr lang="en-US" b="1" dirty="0"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ts val="3100"/>
              </a:lnSpc>
              <a:buNone/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3100"/>
              </a:lnSpc>
            </a:pPr>
            <a:endParaRPr lang="en-US" i="1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3100"/>
              </a:lnSpc>
            </a:pPr>
            <a:endParaRPr lang="en-US" i="1" dirty="0"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ts val="3100"/>
              </a:lnSpc>
              <a:buNone/>
            </a:pPr>
            <a:endParaRPr lang="en-US" dirty="0"/>
          </a:p>
        </p:txBody>
      </p:sp>
      <p:pic>
        <p:nvPicPr>
          <p:cNvPr id="16" name="picture-8.jpeg" descr="picture-8.jpeg">
            <a:extLst>
              <a:ext uri="{FF2B5EF4-FFF2-40B4-BE49-F238E27FC236}">
                <a16:creationId xmlns:a16="http://schemas.microsoft.com/office/drawing/2014/main" id="{E109DF96-920D-4AC0-8DDB-5AE435EABB7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666126" y="3693846"/>
            <a:ext cx="3095568" cy="310249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28B564-1397-164E-B506-8A34981CB83C}"/>
              </a:ext>
            </a:extLst>
          </p:cNvPr>
          <p:cNvSpPr/>
          <p:nvPr/>
        </p:nvSpPr>
        <p:spPr>
          <a:xfrm>
            <a:off x="172721" y="2567552"/>
            <a:ext cx="11273415" cy="119320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C3EFBE-F955-5046-B8F6-CE8C77FFB683}"/>
              </a:ext>
            </a:extLst>
          </p:cNvPr>
          <p:cNvSpPr/>
          <p:nvPr/>
        </p:nvSpPr>
        <p:spPr>
          <a:xfrm>
            <a:off x="294639" y="3179053"/>
            <a:ext cx="8371487" cy="119320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422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294640" y="1588293"/>
            <a:ext cx="7366000" cy="521122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What nodes does UCS 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 (exponential in effective depth)</a:t>
            </a:r>
          </a:p>
          <a:p>
            <a:pPr lvl="1"/>
            <a:r>
              <a:rPr lang="en-US" altLang="en-US" sz="2000" dirty="0"/>
              <a:t>Additional cost of priority queue</a:t>
            </a:r>
            <a:endParaRPr lang="en-US" sz="2000" dirty="0"/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</a:t>
            </a:r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753703" y="1790622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458303" y="2564294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34253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14960" y="1652761"/>
            <a:ext cx="1187704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 search algorithms are the same except for fringe/exploration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9435" y="4040349"/>
            <a:ext cx="3010598" cy="23415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70682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1161288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1681" y="3429000"/>
            <a:ext cx="4098695" cy="28492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039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3" cstate="print"/>
          <a:srcRect t="53906"/>
          <a:stretch>
            <a:fillRect/>
          </a:stretch>
        </p:blipFill>
        <p:spPr bwMode="auto">
          <a:xfrm>
            <a:off x="6934200" y="1676400"/>
            <a:ext cx="408444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163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 Quick Summary: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94640" y="1600200"/>
            <a:ext cx="7696200" cy="4876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2068A89-FFC0-1944-B481-5EC2EABEA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0" r="4916"/>
          <a:stretch/>
        </p:blipFill>
        <p:spPr bwMode="auto">
          <a:xfrm>
            <a:off x="5034337" y="1394574"/>
            <a:ext cx="6984943" cy="4259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5989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DC66-A3D1-4749-98D1-04419200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imes New Roman"/>
                <a:cs typeface="Times New Roman"/>
                <a:sym typeface="Times New Roman"/>
              </a:rPr>
              <a:t>AI – Agents and Environments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DC035-C0E2-B144-8E59-C417DEEF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39" y="1612906"/>
            <a:ext cx="11724640" cy="4564057"/>
          </a:xfrm>
        </p:spPr>
        <p:txBody>
          <a:bodyPr/>
          <a:lstStyle/>
          <a:p>
            <a:pPr>
              <a:lnSpc>
                <a:spcPts val="31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Much (though </a:t>
            </a:r>
            <a:r>
              <a:rPr lang="en-US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not all!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) of AI is concerned with </a:t>
            </a:r>
            <a:r>
              <a:rPr lang="en-US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agents</a:t>
            </a:r>
            <a:r>
              <a:rPr lang="en-US" b="1" dirty="0"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operating in </a:t>
            </a:r>
            <a:r>
              <a:rPr lang="en-US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environments.</a:t>
            </a:r>
            <a:endParaRPr lang="en-US" b="1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3100"/>
              </a:lnSpc>
            </a:pPr>
            <a:r>
              <a:rPr lang="en-US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Agent</a:t>
            </a:r>
            <a:r>
              <a:rPr lang="en-US" b="1" dirty="0">
                <a:ea typeface="Times New Roman"/>
                <a:cs typeface="Times New Roman"/>
                <a:sym typeface="Times New Roman"/>
              </a:rPr>
              <a:t> – 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an entity that </a:t>
            </a:r>
            <a:r>
              <a:rPr lang="en-US" i="1" dirty="0">
                <a:ea typeface="Times New Roman"/>
                <a:cs typeface="Times New Roman"/>
                <a:sym typeface="Times New Roman"/>
              </a:rPr>
              <a:t>perceives 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its environment through </a:t>
            </a:r>
            <a:r>
              <a:rPr lang="en-US" i="1" dirty="0">
                <a:ea typeface="Times New Roman"/>
                <a:cs typeface="Times New Roman"/>
                <a:sym typeface="Times New Roman"/>
              </a:rPr>
              <a:t>sensors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i="1" dirty="0">
                <a:ea typeface="Times New Roman"/>
                <a:cs typeface="Times New Roman"/>
                <a:sym typeface="Times New Roman"/>
              </a:rPr>
              <a:t>acts 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upon that environment through </a:t>
            </a:r>
            <a:r>
              <a:rPr lang="en-US" i="1" dirty="0">
                <a:ea typeface="Times New Roman"/>
                <a:cs typeface="Times New Roman"/>
                <a:sym typeface="Times New Roman"/>
              </a:rPr>
              <a:t>effectors (actuators)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 </a:t>
            </a:r>
          </a:p>
          <a:p>
            <a:pPr>
              <a:lnSpc>
                <a:spcPts val="3100"/>
              </a:lnSpc>
            </a:pPr>
            <a:r>
              <a:rPr lang="en-US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Environment</a:t>
            </a:r>
            <a:r>
              <a:rPr lang="en-US" b="1" dirty="0">
                <a:ea typeface="Times New Roman"/>
                <a:cs typeface="Times New Roman"/>
                <a:sym typeface="Times New Roman"/>
              </a:rPr>
              <a:t> – 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the problem setting</a:t>
            </a:r>
            <a:endParaRPr lang="en-US" b="1" dirty="0"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ts val="3100"/>
              </a:lnSpc>
              <a:buNone/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3100"/>
              </a:lnSpc>
            </a:pPr>
            <a:endParaRPr lang="en-US" i="1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3100"/>
              </a:lnSpc>
            </a:pPr>
            <a:endParaRPr lang="en-US" i="1" dirty="0"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ts val="3100"/>
              </a:lnSpc>
              <a:buNone/>
            </a:pPr>
            <a:endParaRPr lang="en-US" dirty="0"/>
          </a:p>
        </p:txBody>
      </p:sp>
      <p:pic>
        <p:nvPicPr>
          <p:cNvPr id="16" name="picture-8.jpeg" descr="picture-8.jpeg">
            <a:extLst>
              <a:ext uri="{FF2B5EF4-FFF2-40B4-BE49-F238E27FC236}">
                <a16:creationId xmlns:a16="http://schemas.microsoft.com/office/drawing/2014/main" id="{E109DF96-920D-4AC0-8DDB-5AE435EABB7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666126" y="3693846"/>
            <a:ext cx="3095568" cy="310249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C3EFBE-F955-5046-B8F6-CE8C77FFB683}"/>
              </a:ext>
            </a:extLst>
          </p:cNvPr>
          <p:cNvSpPr/>
          <p:nvPr/>
        </p:nvSpPr>
        <p:spPr>
          <a:xfrm>
            <a:off x="294639" y="3429000"/>
            <a:ext cx="8371487" cy="119320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546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DC66-A3D1-4749-98D1-04419200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imes New Roman"/>
                <a:cs typeface="Times New Roman"/>
                <a:sym typeface="Times New Roman"/>
              </a:rPr>
              <a:t>AI – Agents and Environments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DC035-C0E2-B144-8E59-C417DEEF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39" y="1612906"/>
            <a:ext cx="11724640" cy="4564057"/>
          </a:xfrm>
        </p:spPr>
        <p:txBody>
          <a:bodyPr/>
          <a:lstStyle/>
          <a:p>
            <a:pPr>
              <a:lnSpc>
                <a:spcPts val="31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Much (though </a:t>
            </a:r>
            <a:r>
              <a:rPr lang="en-US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not all!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) of AI is concerned with </a:t>
            </a:r>
            <a:r>
              <a:rPr lang="en-US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agents</a:t>
            </a:r>
            <a:r>
              <a:rPr lang="en-US" b="1" dirty="0"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operating in </a:t>
            </a:r>
            <a:r>
              <a:rPr lang="en-US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environments.</a:t>
            </a:r>
            <a:endParaRPr lang="en-US" b="1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3100"/>
              </a:lnSpc>
            </a:pPr>
            <a:r>
              <a:rPr lang="en-US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Agent</a:t>
            </a:r>
            <a:r>
              <a:rPr lang="en-US" b="1" dirty="0">
                <a:ea typeface="Times New Roman"/>
                <a:cs typeface="Times New Roman"/>
                <a:sym typeface="Times New Roman"/>
              </a:rPr>
              <a:t> – 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an entity that </a:t>
            </a:r>
            <a:r>
              <a:rPr lang="en-US" i="1" dirty="0">
                <a:ea typeface="Times New Roman"/>
                <a:cs typeface="Times New Roman"/>
                <a:sym typeface="Times New Roman"/>
              </a:rPr>
              <a:t>perceives 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its environment through </a:t>
            </a:r>
            <a:r>
              <a:rPr lang="en-US" i="1" dirty="0">
                <a:ea typeface="Times New Roman"/>
                <a:cs typeface="Times New Roman"/>
                <a:sym typeface="Times New Roman"/>
              </a:rPr>
              <a:t>sensors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i="1" dirty="0">
                <a:ea typeface="Times New Roman"/>
                <a:cs typeface="Times New Roman"/>
                <a:sym typeface="Times New Roman"/>
              </a:rPr>
              <a:t>acts 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upon that environment through </a:t>
            </a:r>
            <a:r>
              <a:rPr lang="en-US" i="1" dirty="0">
                <a:ea typeface="Times New Roman"/>
                <a:cs typeface="Times New Roman"/>
                <a:sym typeface="Times New Roman"/>
              </a:rPr>
              <a:t>effectors (actuators)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 </a:t>
            </a:r>
          </a:p>
          <a:p>
            <a:pPr>
              <a:lnSpc>
                <a:spcPts val="3100"/>
              </a:lnSpc>
            </a:pPr>
            <a:r>
              <a:rPr lang="en-US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Environment</a:t>
            </a:r>
            <a:r>
              <a:rPr lang="en-US" b="1" dirty="0">
                <a:ea typeface="Times New Roman"/>
                <a:cs typeface="Times New Roman"/>
                <a:sym typeface="Times New Roman"/>
              </a:rPr>
              <a:t> – 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the problem setting</a:t>
            </a:r>
            <a:endParaRPr lang="en-US" b="1" dirty="0"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ts val="3100"/>
              </a:lnSpc>
              <a:buNone/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3100"/>
              </a:lnSpc>
            </a:pPr>
            <a:endParaRPr lang="en-US" i="1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3100"/>
              </a:lnSpc>
            </a:pPr>
            <a:endParaRPr lang="en-US" i="1" dirty="0"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ts val="3100"/>
              </a:lnSpc>
              <a:buNone/>
            </a:pPr>
            <a:endParaRPr lang="en-US" dirty="0"/>
          </a:p>
        </p:txBody>
      </p:sp>
      <p:pic>
        <p:nvPicPr>
          <p:cNvPr id="16" name="picture-8.jpeg" descr="picture-8.jpeg">
            <a:extLst>
              <a:ext uri="{FF2B5EF4-FFF2-40B4-BE49-F238E27FC236}">
                <a16:creationId xmlns:a16="http://schemas.microsoft.com/office/drawing/2014/main" id="{E109DF96-920D-4AC0-8DDB-5AE435EABB7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666126" y="3693846"/>
            <a:ext cx="3095568" cy="31024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447501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3675</Words>
  <Application>Microsoft Macintosh PowerPoint</Application>
  <PresentationFormat>Widescreen</PresentationFormat>
  <Paragraphs>985</Paragraphs>
  <Slides>74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Arial</vt:lpstr>
      <vt:lpstr>Calibri</vt:lpstr>
      <vt:lpstr>Calibri (Body)</vt:lpstr>
      <vt:lpstr>Calibri Light</vt:lpstr>
      <vt:lpstr>Courier New</vt:lpstr>
      <vt:lpstr>Times New Roman</vt:lpstr>
      <vt:lpstr>Wingdings</vt:lpstr>
      <vt:lpstr>Office Theme</vt:lpstr>
      <vt:lpstr>CSE 3521:  Introduction to Artificial Intelligence </vt:lpstr>
      <vt:lpstr>Administrative Details</vt:lpstr>
      <vt:lpstr>Administrative Details</vt:lpstr>
      <vt:lpstr>Administrative Details</vt:lpstr>
      <vt:lpstr>PowerPoint Presentation</vt:lpstr>
      <vt:lpstr>Recap</vt:lpstr>
      <vt:lpstr>AI – Agents and Environments</vt:lpstr>
      <vt:lpstr>AI – Agents and Environments</vt:lpstr>
      <vt:lpstr>AI – Agents and Environments</vt:lpstr>
      <vt:lpstr>Kinds of Environments</vt:lpstr>
      <vt:lpstr>Fully Observable vs Partially Observable</vt:lpstr>
      <vt:lpstr>Single Agent vs Multiagent</vt:lpstr>
      <vt:lpstr>Deterministic vs Stochastic</vt:lpstr>
      <vt:lpstr>Episodic vs Sequential</vt:lpstr>
      <vt:lpstr>Static vs Dynamic</vt:lpstr>
      <vt:lpstr>Discreet vs Continuous</vt:lpstr>
      <vt:lpstr>These help to find how to approach a problem</vt:lpstr>
      <vt:lpstr>Examples</vt:lpstr>
      <vt:lpstr>Examples</vt:lpstr>
      <vt:lpstr>Examples</vt:lpstr>
      <vt:lpstr>PowerPoint Presentation</vt:lpstr>
      <vt:lpstr>Search Types</vt:lpstr>
      <vt:lpstr>Agents that Plan Ahead</vt:lpstr>
      <vt:lpstr>Agents that Plan Ahead</vt:lpstr>
      <vt:lpstr>Search Problems</vt:lpstr>
      <vt:lpstr>Search Problems</vt:lpstr>
      <vt:lpstr>Search Problems</vt:lpstr>
      <vt:lpstr>Search Problems</vt:lpstr>
      <vt:lpstr>Search Problems</vt:lpstr>
      <vt:lpstr>Example: Traveling in Romania</vt:lpstr>
      <vt:lpstr>Example: Traveling in Romania</vt:lpstr>
      <vt:lpstr>Example: Traveling in Romania</vt:lpstr>
      <vt:lpstr>Example: Traveling in Romania</vt:lpstr>
      <vt:lpstr>Example: Traveling in Romania</vt:lpstr>
      <vt:lpstr>Example: Traveling in Romania</vt:lpstr>
      <vt:lpstr>What’s in a State Space?</vt:lpstr>
      <vt:lpstr>State Space Sizes?</vt:lpstr>
      <vt:lpstr>State Space Sizes?</vt:lpstr>
      <vt:lpstr>State Space Graphs and Search Trees</vt:lpstr>
      <vt:lpstr>State Space Graphs</vt:lpstr>
      <vt:lpstr>State Space Graphs</vt:lpstr>
      <vt:lpstr>State Space Graphs</vt:lpstr>
      <vt:lpstr>Search Trees</vt:lpstr>
      <vt:lpstr>Search Trees</vt:lpstr>
      <vt:lpstr>Search Trees</vt:lpstr>
      <vt:lpstr>Search Trees: nodes are not states but partial plans </vt:lpstr>
      <vt:lpstr>State Space Graphs vs. Search Trees</vt:lpstr>
      <vt:lpstr>Exercise: State Space Graphs vs. Search Trees</vt:lpstr>
      <vt:lpstr>Exercise: State Space Graphs vs. Search Trees</vt:lpstr>
      <vt:lpstr>Search Example: Romania</vt:lpstr>
      <vt:lpstr>Searching with a Search Tree</vt:lpstr>
      <vt:lpstr>Searching with a Search Tree</vt:lpstr>
      <vt:lpstr>Searching with a Search Tree</vt:lpstr>
      <vt:lpstr>General Tree Search</vt:lpstr>
      <vt:lpstr>Uninformed vs. Informed Search</vt:lpstr>
      <vt:lpstr>Uninformed vs. Informed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Iterative Deepening</vt:lpstr>
      <vt:lpstr>Cost-Sensitive Search</vt:lpstr>
      <vt:lpstr>Uniform Cost Search (UCS)</vt:lpstr>
      <vt:lpstr>Uniform Cost Search (USC)</vt:lpstr>
      <vt:lpstr>Uniform Cost Search (UCS) Properties</vt:lpstr>
      <vt:lpstr>The One Queue</vt:lpstr>
      <vt:lpstr>Search and Models</vt:lpstr>
      <vt:lpstr>Search Gone Wrong?</vt:lpstr>
      <vt:lpstr>A Quick Summary: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3521:  Introduction to Artificial Intelligence </dc:title>
  <dc:creator>Binte Jafar, Jeniya T.</dc:creator>
  <cp:lastModifiedBy>Binte Jafar, Jeniya T.</cp:lastModifiedBy>
  <cp:revision>4</cp:revision>
  <dcterms:created xsi:type="dcterms:W3CDTF">2020-08-27T13:17:17Z</dcterms:created>
  <dcterms:modified xsi:type="dcterms:W3CDTF">2020-09-01T03:51:01Z</dcterms:modified>
</cp:coreProperties>
</file>